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handoutMasterIdLst>
    <p:handoutMasterId r:id="rId19"/>
  </p:handoutMasterIdLst>
  <p:sldIdLst>
    <p:sldId id="269" r:id="rId3"/>
    <p:sldId id="319" r:id="rId4"/>
    <p:sldId id="287" r:id="rId5"/>
    <p:sldId id="306" r:id="rId6"/>
    <p:sldId id="314" r:id="rId7"/>
    <p:sldId id="307" r:id="rId8"/>
    <p:sldId id="308" r:id="rId9"/>
    <p:sldId id="309" r:id="rId10"/>
    <p:sldId id="312" r:id="rId11"/>
    <p:sldId id="317" r:id="rId12"/>
    <p:sldId id="313" r:id="rId13"/>
    <p:sldId id="315" r:id="rId14"/>
    <p:sldId id="316" r:id="rId15"/>
    <p:sldId id="318" r:id="rId16"/>
    <p:sldId id="301"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 Andersson"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23" d="100"/>
          <a:sy n="123" d="100"/>
        </p:scale>
        <p:origin x="85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29" tIns="45714" rIns="91429" bIns="45714"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429" tIns="45714" rIns="91429" bIns="45714" rtlCol="0"/>
          <a:lstStyle>
            <a:lvl1pPr algn="r">
              <a:defRPr sz="1200"/>
            </a:lvl1pPr>
          </a:lstStyle>
          <a:p>
            <a:fld id="{C4DCA302-54A8-4A96-BBF9-F53D38211108}" type="datetimeFigureOut">
              <a:rPr lang="en-GB" smtClean="0"/>
              <a:t>23/03/2017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29" tIns="45714" rIns="91429" bIns="45714"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29" tIns="45714" rIns="91429" bIns="45714" rtlCol="0" anchor="b"/>
          <a:lstStyle>
            <a:lvl1pPr algn="r">
              <a:defRPr sz="1200"/>
            </a:lvl1pPr>
          </a:lstStyle>
          <a:p>
            <a:fld id="{DFE82F48-D91E-4617-9B40-BECB80FEB90A}" type="slidenum">
              <a:rPr lang="en-GB" smtClean="0"/>
              <a:t>‹#›</a:t>
            </a:fld>
            <a:endParaRPr lang="en-GB"/>
          </a:p>
        </p:txBody>
      </p:sp>
    </p:spTree>
    <p:extLst>
      <p:ext uri="{BB962C8B-B14F-4D97-AF65-F5344CB8AC3E}">
        <p14:creationId xmlns:p14="http://schemas.microsoft.com/office/powerpoint/2010/main" val="2496638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29" tIns="45714" rIns="91429" bIns="45714"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29" tIns="45714" rIns="91429" bIns="45714" rtlCol="0"/>
          <a:lstStyle>
            <a:lvl1pPr algn="r">
              <a:defRPr sz="1200"/>
            </a:lvl1pPr>
          </a:lstStyle>
          <a:p>
            <a:fld id="{0B5F549D-BD4E-400D-B4CC-31D234CA8AB0}" type="datetimeFigureOut">
              <a:rPr lang="en-GB" smtClean="0"/>
              <a:t>23/03/2017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9" tIns="45714" rIns="91429" bIns="45714"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29" tIns="45714" rIns="91429" bIns="45714"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29" tIns="45714" rIns="91429" bIns="45714" rtlCol="0" anchor="b"/>
          <a:lstStyle>
            <a:lvl1pPr algn="r">
              <a:defRPr sz="1200"/>
            </a:lvl1pPr>
          </a:lstStyle>
          <a:p>
            <a:fld id="{6507714D-968E-405E-A697-60B34ECAFA61}" type="slidenum">
              <a:rPr lang="en-GB" smtClean="0"/>
              <a:t>‹#›</a:t>
            </a:fld>
            <a:endParaRPr lang="en-GB"/>
          </a:p>
        </p:txBody>
      </p:sp>
    </p:spTree>
    <p:extLst>
      <p:ext uri="{BB962C8B-B14F-4D97-AF65-F5344CB8AC3E}">
        <p14:creationId xmlns:p14="http://schemas.microsoft.com/office/powerpoint/2010/main" val="1707642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Razaks</a:t>
            </a:r>
            <a:r>
              <a:rPr lang="en-GB" dirty="0"/>
              <a:t> affiliation: </a:t>
            </a:r>
            <a:r>
              <a:rPr lang="en-GB" dirty="0" err="1"/>
              <a:t>Norges</a:t>
            </a:r>
            <a:r>
              <a:rPr lang="en-GB" dirty="0"/>
              <a:t> </a:t>
            </a:r>
            <a:r>
              <a:rPr lang="en-GB" dirty="0" err="1"/>
              <a:t>teknisk-naturvitenskapelige</a:t>
            </a:r>
            <a:r>
              <a:rPr lang="en-GB" dirty="0"/>
              <a:t> </a:t>
            </a:r>
            <a:r>
              <a:rPr lang="en-GB" dirty="0" err="1"/>
              <a:t>universitet</a:t>
            </a:r>
            <a:r>
              <a:rPr lang="en-GB" dirty="0"/>
              <a:t> (NTNU) </a:t>
            </a:r>
          </a:p>
        </p:txBody>
      </p:sp>
      <p:sp>
        <p:nvSpPr>
          <p:cNvPr id="4" name="Slide Number Placeholder 3"/>
          <p:cNvSpPr>
            <a:spLocks noGrp="1"/>
          </p:cNvSpPr>
          <p:nvPr>
            <p:ph type="sldNum" sz="quarter" idx="10"/>
          </p:nvPr>
        </p:nvSpPr>
        <p:spPr/>
        <p:txBody>
          <a:bodyPr/>
          <a:lstStyle/>
          <a:p>
            <a:fld id="{6507714D-968E-405E-A697-60B34ECAFA61}" type="slidenum">
              <a:rPr lang="en-GB" smtClean="0"/>
              <a:t>1</a:t>
            </a:fld>
            <a:endParaRPr lang="en-GB"/>
          </a:p>
        </p:txBody>
      </p:sp>
    </p:spTree>
    <p:extLst>
      <p:ext uri="{BB962C8B-B14F-4D97-AF65-F5344CB8AC3E}">
        <p14:creationId xmlns:p14="http://schemas.microsoft.com/office/powerpoint/2010/main" val="3179096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7">
              <a:defRPr/>
            </a:pPr>
            <a:r>
              <a:rPr lang="en-GB" dirty="0"/>
              <a:t>The discourse around urban sanitation is slowly changing, shifting its focus from access to toilets to sustainable sanitation systems. This is reflected in the targets of the Sustainable Development Goal 6, which do not only address the issue of achieving by 2030 access to safe drinking water, adequate sanitation and hygiene for all, but also call for sustainable wastewater management (including the reduction of the proportion of untreated wastewater by half and increasing recycling and safe reuse). </a:t>
            </a:r>
          </a:p>
          <a:p>
            <a:endParaRPr lang="en-GB" dirty="0"/>
          </a:p>
        </p:txBody>
      </p:sp>
      <p:sp>
        <p:nvSpPr>
          <p:cNvPr id="4" name="Slide Number Placeholder 3"/>
          <p:cNvSpPr>
            <a:spLocks noGrp="1"/>
          </p:cNvSpPr>
          <p:nvPr>
            <p:ph type="sldNum" sz="quarter" idx="10"/>
          </p:nvPr>
        </p:nvSpPr>
        <p:spPr/>
        <p:txBody>
          <a:bodyPr/>
          <a:lstStyle/>
          <a:p>
            <a:fld id="{6507714D-968E-405E-A697-60B34ECAFA61}" type="slidenum">
              <a:rPr lang="en-GB" smtClean="0"/>
              <a:t>3</a:t>
            </a:fld>
            <a:endParaRPr lang="en-GB"/>
          </a:p>
        </p:txBody>
      </p:sp>
    </p:spTree>
    <p:extLst>
      <p:ext uri="{BB962C8B-B14F-4D97-AF65-F5344CB8AC3E}">
        <p14:creationId xmlns:p14="http://schemas.microsoft.com/office/powerpoint/2010/main" val="385669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D58F41-793F-4546-AD09-7ADD253DF786}" type="slidenum">
              <a:rPr lang="en-US" smtClean="0"/>
              <a:pPr/>
              <a:t>7</a:t>
            </a:fld>
            <a:endParaRPr lang="en-US"/>
          </a:p>
        </p:txBody>
      </p:sp>
    </p:spTree>
    <p:extLst>
      <p:ext uri="{BB962C8B-B14F-4D97-AF65-F5344CB8AC3E}">
        <p14:creationId xmlns:p14="http://schemas.microsoft.com/office/powerpoint/2010/main" val="260547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Integrated</a:t>
            </a:r>
            <a:r>
              <a:rPr lang="sv-SE" dirty="0"/>
              <a:t> </a:t>
            </a:r>
            <a:r>
              <a:rPr lang="sv-SE" dirty="0" err="1"/>
              <a:t>resource</a:t>
            </a:r>
            <a:r>
              <a:rPr lang="sv-SE" baseline="0" dirty="0"/>
              <a:t> </a:t>
            </a:r>
            <a:r>
              <a:rPr lang="sv-SE" baseline="0" dirty="0" err="1"/>
              <a:t>flows</a:t>
            </a:r>
            <a:endParaRPr lang="sv-SE" dirty="0"/>
          </a:p>
        </p:txBody>
      </p:sp>
      <p:sp>
        <p:nvSpPr>
          <p:cNvPr id="4" name="Slide Number Placeholder 3"/>
          <p:cNvSpPr>
            <a:spLocks noGrp="1"/>
          </p:cNvSpPr>
          <p:nvPr>
            <p:ph type="sldNum" sz="quarter" idx="10"/>
          </p:nvPr>
        </p:nvSpPr>
        <p:spPr/>
        <p:txBody>
          <a:bodyPr/>
          <a:lstStyle/>
          <a:p>
            <a:fld id="{07CE5C35-C739-4043-A00B-647927F3C6E4}" type="slidenum">
              <a:rPr lang="en-US" smtClean="0"/>
              <a:pPr/>
              <a:t>8</a:t>
            </a:fld>
            <a:endParaRPr lang="en-US"/>
          </a:p>
        </p:txBody>
      </p:sp>
    </p:spTree>
    <p:extLst>
      <p:ext uri="{BB962C8B-B14F-4D97-AF65-F5344CB8AC3E}">
        <p14:creationId xmlns:p14="http://schemas.microsoft.com/office/powerpoint/2010/main" val="325367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6B44293-EE58-45A3-9C7D-8FD180863DC5}"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A5FCB1-DABA-4439-9E5F-8C25348EB9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72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1DA925-B468-429F-B76B-08EBEB8D123B}"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5AE42-52EC-4168-8B80-6233A23CAC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8777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B530360-98CA-4C2E-9C29-DE50E257E9F7}"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FC409F-7148-4BB1-8794-CD47E81FF8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373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4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02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51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741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45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076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816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70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FABEE0-8FC7-4289-80B5-3C2D41F9CCD5}"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875FD-9530-470B-8D83-5A87BC1DE2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7814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97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933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4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1D9B965-0646-4A6E-BC16-366DB342487D}"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F4F87F-9AB7-41B5-86BA-C327352F64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127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9C4992B-6218-4EE0-B388-FEFA55A375B9}" type="datetimeFigureOut">
              <a:rPr lang="en-US">
                <a:solidFill>
                  <a:prstClr val="black">
                    <a:tint val="75000"/>
                  </a:prstClr>
                </a:solidFill>
              </a:rPr>
              <a:pPr>
                <a:defRPr/>
              </a:pPr>
              <a:t>3/23/2017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AED94A-6F1F-4E31-BCDC-6E7925CE60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681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C5D8351-A2B4-40E3-957C-2667DD88CA1D}" type="datetimeFigureOut">
              <a:rPr lang="en-US">
                <a:solidFill>
                  <a:prstClr val="black">
                    <a:tint val="75000"/>
                  </a:prstClr>
                </a:solidFill>
              </a:rPr>
              <a:pPr>
                <a:defRPr/>
              </a:pPr>
              <a:t>3/23/2017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73181E0-3982-4593-A12C-6888C82BEB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114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E62A5A-C976-4200-80CD-8C9A8E058D47}" type="datetimeFigureOut">
              <a:rPr lang="en-US">
                <a:solidFill>
                  <a:prstClr val="black">
                    <a:tint val="75000"/>
                  </a:prstClr>
                </a:solidFill>
              </a:rPr>
              <a:pPr>
                <a:defRPr/>
              </a:pPr>
              <a:t>3/23/2017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262BB5-322D-4172-8A3E-9A3E0CB60C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834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6531E4-74E8-4AA9-9E8F-F254E5423388}" type="datetimeFigureOut">
              <a:rPr lang="en-US">
                <a:solidFill>
                  <a:prstClr val="black">
                    <a:tint val="75000"/>
                  </a:prstClr>
                </a:solidFill>
              </a:rPr>
              <a:pPr>
                <a:defRPr/>
              </a:pPr>
              <a:t>3/23/2017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1235C8E-B8A9-40B1-8EDE-8EC9E7E9ED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480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83A6D2-9051-49AF-8715-F2CD25D2FE97}" type="datetimeFigureOut">
              <a:rPr lang="en-US">
                <a:solidFill>
                  <a:prstClr val="black">
                    <a:tint val="75000"/>
                  </a:prstClr>
                </a:solidFill>
              </a:rPr>
              <a:pPr>
                <a:defRPr/>
              </a:pPr>
              <a:t>3/23/2017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8AAF83-168E-4E40-9789-D00FBC7643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025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5264BD-9067-4E3C-89F7-88E0BFCB29D7}" type="datetimeFigureOut">
              <a:rPr lang="en-US">
                <a:solidFill>
                  <a:prstClr val="black">
                    <a:tint val="75000"/>
                  </a:prstClr>
                </a:solidFill>
              </a:rPr>
              <a:pPr>
                <a:defRPr/>
              </a:pPr>
              <a:t>3/23/2017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939390-344F-4E3D-991C-579B142CB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092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4478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2C840A9-1060-4E19-AE8E-CE2CAE318CF8}" type="datetimeFigureOut">
              <a:rPr lang="en-US">
                <a:solidFill>
                  <a:prstClr val="black">
                    <a:tint val="75000"/>
                  </a:prstClr>
                </a:solidFill>
              </a:rPr>
              <a:pPr>
                <a:defRPr/>
              </a:pPr>
              <a:t>3/23/2017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226D608-3E75-46ED-8CA6-87BF4FFFE9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167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000" kern="1200">
          <a:solidFill>
            <a:schemeClr val="tx1"/>
          </a:solidFill>
          <a:latin typeface="+mj-lt"/>
          <a:ea typeface="+mj-ea"/>
          <a:cs typeface="+mj-cs"/>
        </a:defRPr>
      </a:lvl1pPr>
      <a:lvl2pPr algn="l" rtl="0" eaLnBrk="1" fontAlgn="base" hangingPunct="1">
        <a:spcBef>
          <a:spcPct val="0"/>
        </a:spcBef>
        <a:spcAft>
          <a:spcPct val="0"/>
        </a:spcAft>
        <a:defRPr sz="4000">
          <a:solidFill>
            <a:schemeClr val="tx1"/>
          </a:solidFill>
          <a:latin typeface="Arial" charset="0"/>
        </a:defRPr>
      </a:lvl2pPr>
      <a:lvl3pPr algn="l" rtl="0" eaLnBrk="1" fontAlgn="base" hangingPunct="1">
        <a:spcBef>
          <a:spcPct val="0"/>
        </a:spcBef>
        <a:spcAft>
          <a:spcPct val="0"/>
        </a:spcAft>
        <a:defRPr sz="4000">
          <a:solidFill>
            <a:schemeClr val="tx1"/>
          </a:solidFill>
          <a:latin typeface="Arial" charset="0"/>
        </a:defRPr>
      </a:lvl3pPr>
      <a:lvl4pPr algn="l" rtl="0" eaLnBrk="1" fontAlgn="base" hangingPunct="1">
        <a:spcBef>
          <a:spcPct val="0"/>
        </a:spcBef>
        <a:spcAft>
          <a:spcPct val="0"/>
        </a:spcAft>
        <a:defRPr sz="4000">
          <a:solidFill>
            <a:schemeClr val="tx1"/>
          </a:solidFill>
          <a:latin typeface="Arial" charset="0"/>
        </a:defRPr>
      </a:lvl4pPr>
      <a:lvl5pPr algn="l" rtl="0" eaLnBrk="1" fontAlgn="base" hangingPunct="1">
        <a:spcBef>
          <a:spcPct val="0"/>
        </a:spcBef>
        <a:spcAft>
          <a:spcPct val="0"/>
        </a:spcAft>
        <a:defRPr sz="4000">
          <a:solidFill>
            <a:schemeClr val="tx1"/>
          </a:solidFill>
          <a:latin typeface="Arial" charset="0"/>
        </a:defRPr>
      </a:lvl5pPr>
      <a:lvl6pPr marL="457200" algn="l" rtl="0" eaLnBrk="1" fontAlgn="base" hangingPunct="1">
        <a:spcBef>
          <a:spcPct val="0"/>
        </a:spcBef>
        <a:spcAft>
          <a:spcPct val="0"/>
        </a:spcAft>
        <a:defRPr sz="4000">
          <a:solidFill>
            <a:schemeClr val="tx1"/>
          </a:solidFill>
          <a:latin typeface="Arial" charset="0"/>
        </a:defRPr>
      </a:lvl6pPr>
      <a:lvl7pPr marL="914400" algn="l" rtl="0" eaLnBrk="1" fontAlgn="base" hangingPunct="1">
        <a:spcBef>
          <a:spcPct val="0"/>
        </a:spcBef>
        <a:spcAft>
          <a:spcPct val="0"/>
        </a:spcAft>
        <a:defRPr sz="4000">
          <a:solidFill>
            <a:schemeClr val="tx1"/>
          </a:solidFill>
          <a:latin typeface="Arial" charset="0"/>
        </a:defRPr>
      </a:lvl7pPr>
      <a:lvl8pPr marL="1371600" algn="l" rtl="0" eaLnBrk="1" fontAlgn="base" hangingPunct="1">
        <a:spcBef>
          <a:spcPct val="0"/>
        </a:spcBef>
        <a:spcAft>
          <a:spcPct val="0"/>
        </a:spcAft>
        <a:defRPr sz="4000">
          <a:solidFill>
            <a:schemeClr val="tx1"/>
          </a:solidFill>
          <a:latin typeface="Arial" charset="0"/>
        </a:defRPr>
      </a:lvl8pPr>
      <a:lvl9pPr marL="1828800" algn="l" rtl="0" eaLnBrk="1" fontAlgn="base" hangingPunct="1">
        <a:spcBef>
          <a:spcPct val="0"/>
        </a:spcBef>
        <a:spcAft>
          <a:spcPct val="0"/>
        </a:spcAft>
        <a:defRPr sz="40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7963E-EAE8-4A38-9AEC-46F16716785E}" type="datetimeFigureOut">
              <a:rPr lang="en-US" smtClean="0">
                <a:solidFill>
                  <a:prstClr val="black">
                    <a:tint val="75000"/>
                  </a:prstClr>
                </a:solidFill>
              </a:rPr>
              <a:pPr/>
              <a:t>3/23/2017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79C26-BD68-4A80-AA21-A7CF32511F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099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6.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eg"/><Relationship Id="rId5" Type="http://schemas.microsoft.com/office/2007/relationships/hdphoto" Target="../media/hdphoto3.wdp"/><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51.jpeg"/><Relationship Id="rId1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sei-international.org/"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www.sei-international.org/publications?pid=2997"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5329967" y="6192729"/>
            <a:ext cx="3744935" cy="630942"/>
          </a:xfrm>
          <a:prstGeom prst="rect">
            <a:avLst/>
          </a:prstGeom>
        </p:spPr>
        <p:txBody>
          <a:bodyPr wrap="none">
            <a:spAutoFit/>
          </a:bodyPr>
          <a:lstStyle/>
          <a:p>
            <a:pPr algn="r"/>
            <a:r>
              <a:rPr lang="en-GB" i="1" dirty="0">
                <a:solidFill>
                  <a:srgbClr val="C0504D">
                    <a:lumMod val="50000"/>
                  </a:srgbClr>
                </a:solidFill>
              </a:rPr>
              <a:t> </a:t>
            </a:r>
            <a:r>
              <a:rPr lang="en-GB" sz="1700" b="1" i="1" dirty="0">
                <a:solidFill>
                  <a:srgbClr val="C0504D">
                    <a:lumMod val="50000"/>
                  </a:srgbClr>
                </a:solidFill>
              </a:rPr>
              <a:t>Kim Andersson</a:t>
            </a:r>
          </a:p>
          <a:p>
            <a:pPr algn="r"/>
            <a:r>
              <a:rPr lang="en-GB" sz="1700" i="1" dirty="0">
                <a:solidFill>
                  <a:srgbClr val="C0504D">
                    <a:lumMod val="50000"/>
                  </a:srgbClr>
                </a:solidFill>
              </a:rPr>
              <a:t>kim.andersson@sei-international.org</a:t>
            </a:r>
          </a:p>
        </p:txBody>
      </p:sp>
      <p:sp>
        <p:nvSpPr>
          <p:cNvPr id="34" name="Rectangle 33"/>
          <p:cNvSpPr/>
          <p:nvPr/>
        </p:nvSpPr>
        <p:spPr>
          <a:xfrm>
            <a:off x="584959" y="700241"/>
            <a:ext cx="4491097" cy="3293209"/>
          </a:xfrm>
          <a:prstGeom prst="rect">
            <a:avLst/>
          </a:prstGeom>
        </p:spPr>
        <p:txBody>
          <a:bodyPr wrap="square">
            <a:spAutoFit/>
          </a:bodyPr>
          <a:lstStyle/>
          <a:p>
            <a:r>
              <a:rPr lang="sv-SE" sz="3200" dirty="0">
                <a:solidFill>
                  <a:prstClr val="black">
                    <a:lumMod val="65000"/>
                    <a:lumOff val="35000"/>
                  </a:prstClr>
                </a:solidFill>
                <a:latin typeface="Arial Black"/>
                <a:cs typeface="Arial Black"/>
              </a:rPr>
              <a:t>Sanitet, Avloppsvatten-hantering och Hållbarhet</a:t>
            </a:r>
          </a:p>
          <a:p>
            <a:endParaRPr lang="sv-SE" sz="3200" dirty="0"/>
          </a:p>
          <a:p>
            <a:r>
              <a:rPr lang="sv-SE" sz="2400" i="1" dirty="0">
                <a:solidFill>
                  <a:prstClr val="black">
                    <a:lumMod val="65000"/>
                    <a:lumOff val="35000"/>
                  </a:prstClr>
                </a:solidFill>
                <a:latin typeface="Arial Black"/>
                <a:cs typeface="Arial Black"/>
              </a:rPr>
              <a:t>Från avfallsbortskaffande till resursåtervinning</a:t>
            </a:r>
          </a:p>
        </p:txBody>
      </p:sp>
      <p:sp>
        <p:nvSpPr>
          <p:cNvPr id="2" name="TextBox 1"/>
          <p:cNvSpPr txBox="1"/>
          <p:nvPr/>
        </p:nvSpPr>
        <p:spPr>
          <a:xfrm>
            <a:off x="584959" y="4352837"/>
            <a:ext cx="5112568" cy="923330"/>
          </a:xfrm>
          <a:prstGeom prst="rect">
            <a:avLst/>
          </a:prstGeom>
          <a:noFill/>
        </p:spPr>
        <p:txBody>
          <a:bodyPr wrap="square" rtlCol="0">
            <a:spAutoFit/>
          </a:bodyPr>
          <a:lstStyle/>
          <a:p>
            <a:r>
              <a:rPr lang="nb-NO" b="1" dirty="0">
                <a:solidFill>
                  <a:schemeClr val="accent2"/>
                </a:solidFill>
              </a:rPr>
              <a:t>Verdens vanndag </a:t>
            </a:r>
          </a:p>
          <a:p>
            <a:endParaRPr lang="sv-SE" i="1" dirty="0">
              <a:solidFill>
                <a:schemeClr val="tx1">
                  <a:lumMod val="50000"/>
                  <a:lumOff val="50000"/>
                </a:schemeClr>
              </a:solidFill>
            </a:endParaRPr>
          </a:p>
          <a:p>
            <a:r>
              <a:rPr lang="sv-SE" i="1" dirty="0">
                <a:solidFill>
                  <a:schemeClr val="tx1">
                    <a:lumMod val="65000"/>
                    <a:lumOff val="35000"/>
                  </a:schemeClr>
                </a:solidFill>
              </a:rPr>
              <a:t>Oslo, 22 Mars 2017</a:t>
            </a:r>
            <a:endParaRPr lang="en-GB" i="1" dirty="0">
              <a:solidFill>
                <a:schemeClr val="tx1">
                  <a:lumMod val="65000"/>
                  <a:lumOff val="35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5038" y="111384"/>
            <a:ext cx="3460656" cy="4841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845098" y="5138608"/>
            <a:ext cx="5220072" cy="692497"/>
          </a:xfrm>
          <a:prstGeom prst="rect">
            <a:avLst/>
          </a:prstGeom>
        </p:spPr>
        <p:txBody>
          <a:bodyPr wrap="square">
            <a:spAutoFit/>
          </a:bodyPr>
          <a:lstStyle/>
          <a:p>
            <a:pPr algn="r"/>
            <a:r>
              <a:rPr lang="en-GB" sz="1300" i="1" dirty="0">
                <a:solidFill>
                  <a:schemeClr val="tx1">
                    <a:lumMod val="50000"/>
                    <a:lumOff val="50000"/>
                  </a:schemeClr>
                </a:solidFill>
                <a:latin typeface="Arial Black" panose="020B0A04020102020204" pitchFamily="34" charset="0"/>
              </a:rPr>
              <a:t>Kim Andersson, Arno Rosemarin, Birguy Lamizana, Elisabeth Kvarnström, Jennifer McConville,     Razak Seidu, Sarah Dickin and Caspar Trimmer</a:t>
            </a:r>
            <a:endParaRPr lang="en-GB" sz="1300" dirty="0">
              <a:solidFill>
                <a:schemeClr val="tx1">
                  <a:lumMod val="50000"/>
                  <a:lumOff val="50000"/>
                </a:schemeClr>
              </a:solidFill>
              <a:latin typeface="Arial Black" panose="020B0A04020102020204" pitchFamily="34" charset="0"/>
            </a:endParaRPr>
          </a:p>
        </p:txBody>
      </p:sp>
    </p:spTree>
    <p:extLst>
      <p:ext uri="{BB962C8B-B14F-4D97-AF65-F5344CB8AC3E}">
        <p14:creationId xmlns:p14="http://schemas.microsoft.com/office/powerpoint/2010/main" val="28530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0469" y="-11917"/>
            <a:ext cx="5175696" cy="353943"/>
          </a:xfrm>
          <a:prstGeom prst="rect">
            <a:avLst/>
          </a:prstGeom>
          <a:solidFill>
            <a:schemeClr val="accent3">
              <a:lumMod val="50000"/>
            </a:schemeClr>
          </a:solidFill>
        </p:spPr>
        <p:txBody>
          <a:bodyPr wrap="square" rtlCol="0">
            <a:spAutoFit/>
          </a:bodyPr>
          <a:lstStyle>
            <a:defPPr>
              <a:defRPr lang="en-US"/>
            </a:defPPr>
            <a:lvl1pPr>
              <a:defRPr sz="1700" b="1">
                <a:solidFill>
                  <a:schemeClr val="bg1"/>
                </a:solidFill>
              </a:defRPr>
            </a:lvl1pPr>
          </a:lstStyle>
          <a:p>
            <a:pPr algn="ctr"/>
            <a:r>
              <a:rPr lang="en-GB" dirty="0"/>
              <a:t>INSTITUTIONELLA OCH  SOCIALA ASPEKTER</a:t>
            </a:r>
            <a:endParaRPr lang="en-US" dirty="0"/>
          </a:p>
        </p:txBody>
      </p:sp>
      <p:sp>
        <p:nvSpPr>
          <p:cNvPr id="6" name="TextBox 5"/>
          <p:cNvSpPr txBox="1"/>
          <p:nvPr/>
        </p:nvSpPr>
        <p:spPr>
          <a:xfrm>
            <a:off x="107504" y="278502"/>
            <a:ext cx="4104456" cy="1854354"/>
          </a:xfrm>
          <a:prstGeom prst="rect">
            <a:avLst/>
          </a:prstGeom>
          <a:noFill/>
        </p:spPr>
        <p:txBody>
          <a:bodyPr wrap="square" rtlCol="0">
            <a:spAutoFit/>
          </a:bodyPr>
          <a:lstStyle/>
          <a:p>
            <a:pPr indent="-177800"/>
            <a:endParaRPr lang="en-US" sz="500" b="1" i="1" dirty="0"/>
          </a:p>
          <a:p>
            <a:pPr marL="177800" indent="-177800">
              <a:spcBef>
                <a:spcPts val="600"/>
              </a:spcBef>
              <a:spcAft>
                <a:spcPts val="300"/>
              </a:spcAft>
              <a:buFont typeface="Arial" pitchFamily="34" charset="0"/>
              <a:buChar char="•"/>
            </a:pPr>
            <a:r>
              <a:rPr lang="sv-SE" sz="1700" b="1" dirty="0"/>
              <a:t>Skapa gynnsamma förhållanden</a:t>
            </a:r>
          </a:p>
          <a:p>
            <a:pPr marL="177800" indent="-177800">
              <a:spcBef>
                <a:spcPts val="600"/>
              </a:spcBef>
              <a:spcAft>
                <a:spcPts val="300"/>
              </a:spcAft>
              <a:buFont typeface="Arial" pitchFamily="34" charset="0"/>
              <a:buChar char="•"/>
            </a:pPr>
            <a:r>
              <a:rPr lang="sv-SE" sz="1700" b="1" dirty="0"/>
              <a:t>Aktörsdeltagande</a:t>
            </a:r>
          </a:p>
          <a:p>
            <a:pPr marL="177800" indent="-177800">
              <a:spcBef>
                <a:spcPts val="600"/>
              </a:spcBef>
              <a:spcAft>
                <a:spcPts val="300"/>
              </a:spcAft>
              <a:buFont typeface="Arial" pitchFamily="34" charset="0"/>
              <a:buChar char="•"/>
            </a:pPr>
            <a:r>
              <a:rPr lang="sv-SE" sz="1700" b="1" dirty="0"/>
              <a:t>Roller och ansvar</a:t>
            </a:r>
          </a:p>
          <a:p>
            <a:pPr marL="177800" indent="-177800">
              <a:spcBef>
                <a:spcPts val="600"/>
              </a:spcBef>
              <a:spcAft>
                <a:spcPts val="300"/>
              </a:spcAft>
              <a:buFont typeface="Arial" pitchFamily="34" charset="0"/>
              <a:buChar char="•"/>
            </a:pPr>
            <a:r>
              <a:rPr lang="sv-SE" sz="1700" b="1" dirty="0"/>
              <a:t>Förvaltningsinstrument  t ex:</a:t>
            </a:r>
            <a:br>
              <a:rPr lang="sv-SE" sz="1600" dirty="0"/>
            </a:br>
            <a:r>
              <a:rPr lang="sv-SE" sz="1400" dirty="0"/>
              <a:t> - Certifiering och kvalitetssäkring</a:t>
            </a:r>
            <a:endParaRPr lang="en-US" sz="1200" i="1" dirty="0"/>
          </a:p>
        </p:txBody>
      </p:sp>
      <p:pic>
        <p:nvPicPr>
          <p:cNvPr id="26" name="Picture 3"/>
          <p:cNvPicPr>
            <a:picLocks noChangeAspect="1" noChangeArrowheads="1"/>
          </p:cNvPicPr>
          <p:nvPr/>
        </p:nvPicPr>
        <p:blipFill rotWithShape="1">
          <a:blip r:embed="rId2" cstate="screen">
            <a:lum bright="10000"/>
            <a:extLst>
              <a:ext uri="{28A0092B-C50C-407E-A947-70E740481C1C}">
                <a14:useLocalDpi xmlns:a14="http://schemas.microsoft.com/office/drawing/2010/main" val="0"/>
              </a:ext>
            </a:extLst>
          </a:blip>
          <a:srcRect l="4130"/>
          <a:stretch/>
        </p:blipFill>
        <p:spPr bwMode="auto">
          <a:xfrm>
            <a:off x="4752856" y="4653136"/>
            <a:ext cx="2555448" cy="208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p:nvPr/>
        </p:nvPicPr>
        <p:blipFill rotWithShape="1">
          <a:blip r:embed="rId3" cstate="print">
            <a:extLst>
              <a:ext uri="{28A0092B-C50C-407E-A947-70E740481C1C}">
                <a14:useLocalDpi xmlns:a14="http://schemas.microsoft.com/office/drawing/2010/main" val="0"/>
              </a:ext>
            </a:extLst>
          </a:blip>
          <a:srcRect t="1314"/>
          <a:stretch/>
        </p:blipFill>
        <p:spPr bwMode="auto">
          <a:xfrm>
            <a:off x="4678978" y="781710"/>
            <a:ext cx="4306984" cy="3320251"/>
          </a:xfrm>
          <a:prstGeom prst="rect">
            <a:avLst/>
          </a:prstGeom>
          <a:no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rotWithShape="1">
          <a:blip r:embed="rId4" cstate="print">
            <a:lum contrast="11000"/>
            <a:extLst>
              <a:ext uri="{28A0092B-C50C-407E-A947-70E740481C1C}">
                <a14:useLocalDpi xmlns:a14="http://schemas.microsoft.com/office/drawing/2010/main" val="0"/>
              </a:ext>
            </a:extLst>
          </a:blip>
          <a:srcRect l="3523" t="2938" r="2560" b="3186"/>
          <a:stretch/>
        </p:blipFill>
        <p:spPr bwMode="auto">
          <a:xfrm>
            <a:off x="3472" y="2185814"/>
            <a:ext cx="4583384" cy="457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4653136"/>
            <a:ext cx="1565506" cy="208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21572" y="404664"/>
            <a:ext cx="4802956" cy="307777"/>
          </a:xfrm>
          <a:prstGeom prst="rect">
            <a:avLst/>
          </a:prstGeom>
        </p:spPr>
        <p:txBody>
          <a:bodyPr wrap="square">
            <a:spAutoFit/>
          </a:bodyPr>
          <a:lstStyle/>
          <a:p>
            <a:pPr algn="ctr"/>
            <a:r>
              <a:rPr lang="sv-SE" sz="1400" dirty="0"/>
              <a:t>Ansvarssfärer från ett förvaltningsperspektiv </a:t>
            </a:r>
            <a:endParaRPr lang="en-GB" sz="1300" b="1" dirty="0"/>
          </a:p>
        </p:txBody>
      </p:sp>
      <p:sp>
        <p:nvSpPr>
          <p:cNvPr id="3" name="Rectangle 2"/>
          <p:cNvSpPr/>
          <p:nvPr/>
        </p:nvSpPr>
        <p:spPr>
          <a:xfrm>
            <a:off x="-79945" y="6702127"/>
            <a:ext cx="1600118" cy="215444"/>
          </a:xfrm>
          <a:prstGeom prst="rect">
            <a:avLst/>
          </a:prstGeom>
        </p:spPr>
        <p:txBody>
          <a:bodyPr wrap="none">
            <a:spAutoFit/>
          </a:bodyPr>
          <a:lstStyle/>
          <a:p>
            <a:r>
              <a:rPr lang="en-GB" sz="800" i="1" dirty="0"/>
              <a:t>Adapted from: </a:t>
            </a:r>
            <a:r>
              <a:rPr lang="en-GB" sz="800" i="1" dirty="0" err="1"/>
              <a:t>Lüthi</a:t>
            </a:r>
            <a:r>
              <a:rPr lang="en-GB" sz="800" i="1" dirty="0"/>
              <a:t> et al. 2011</a:t>
            </a:r>
            <a:endParaRPr lang="en-GB" sz="800" dirty="0"/>
          </a:p>
        </p:txBody>
      </p:sp>
    </p:spTree>
    <p:extLst>
      <p:ext uri="{BB962C8B-B14F-4D97-AF65-F5344CB8AC3E}">
        <p14:creationId xmlns:p14="http://schemas.microsoft.com/office/powerpoint/2010/main" val="1140734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620" y="529019"/>
            <a:ext cx="4356000" cy="266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4726620" y="108822"/>
            <a:ext cx="4347493" cy="3320178"/>
          </a:xfrm>
          <a:prstGeom prst="roundRect">
            <a:avLst>
              <a:gd name="adj" fmla="val 776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07504" y="5114812"/>
            <a:ext cx="4104456" cy="1659429"/>
          </a:xfrm>
          <a:prstGeom prst="rect">
            <a:avLst/>
          </a:prstGeom>
          <a:noFill/>
        </p:spPr>
        <p:txBody>
          <a:bodyPr wrap="square" rtlCol="0">
            <a:spAutoFit/>
          </a:bodyPr>
          <a:lstStyle/>
          <a:p>
            <a:pPr marL="177800" indent="-177800">
              <a:spcBef>
                <a:spcPts val="600"/>
              </a:spcBef>
              <a:spcAft>
                <a:spcPts val="300"/>
              </a:spcAft>
              <a:buFont typeface="Arial" pitchFamily="34" charset="0"/>
              <a:buChar char="•"/>
            </a:pPr>
            <a:r>
              <a:rPr lang="sv-SE" sz="1700" b="1" dirty="0"/>
              <a:t>Miljöskydd</a:t>
            </a:r>
          </a:p>
          <a:p>
            <a:pPr marL="357188" indent="-179388">
              <a:spcBef>
                <a:spcPts val="400"/>
              </a:spcBef>
              <a:spcAft>
                <a:spcPts val="200"/>
              </a:spcAft>
              <a:buFont typeface="Calibri" pitchFamily="34" charset="0"/>
              <a:buChar char="-"/>
            </a:pPr>
            <a:r>
              <a:rPr lang="sv-SE" sz="1400" i="1" dirty="0"/>
              <a:t>Kontroll av näringsutsläpp</a:t>
            </a:r>
          </a:p>
          <a:p>
            <a:pPr marL="357188" indent="-179388">
              <a:spcBef>
                <a:spcPts val="400"/>
              </a:spcBef>
              <a:spcAft>
                <a:spcPts val="1200"/>
              </a:spcAft>
              <a:buFont typeface="Calibri" pitchFamily="34" charset="0"/>
              <a:buChar char="-"/>
            </a:pPr>
            <a:r>
              <a:rPr lang="sv-SE" sz="1400" i="1" dirty="0"/>
              <a:t>Kontroll av mikroföroreningar                        (t ex. med uppströmsarbetet)</a:t>
            </a:r>
          </a:p>
          <a:p>
            <a:pPr marL="177800" lvl="0" indent="-177800">
              <a:spcBef>
                <a:spcPts val="600"/>
              </a:spcBef>
              <a:spcAft>
                <a:spcPts val="300"/>
              </a:spcAft>
              <a:buFont typeface="Arial" pitchFamily="34" charset="0"/>
              <a:buChar char="•"/>
            </a:pPr>
            <a:r>
              <a:rPr lang="sv-SE" sz="1700" b="1" dirty="0">
                <a:solidFill>
                  <a:prstClr val="black"/>
                </a:solidFill>
              </a:rPr>
              <a:t>Bidra till mer ekosystemtjänster </a:t>
            </a:r>
            <a:endParaRPr lang="sv-SE" sz="1400" i="1" dirty="0"/>
          </a:p>
        </p:txBody>
      </p:sp>
      <p:sp>
        <p:nvSpPr>
          <p:cNvPr id="2" name="Rectangle 1"/>
          <p:cNvSpPr/>
          <p:nvPr/>
        </p:nvSpPr>
        <p:spPr>
          <a:xfrm>
            <a:off x="35496" y="483493"/>
            <a:ext cx="5184576" cy="1577355"/>
          </a:xfrm>
          <a:prstGeom prst="rect">
            <a:avLst/>
          </a:prstGeom>
        </p:spPr>
        <p:txBody>
          <a:bodyPr wrap="square">
            <a:spAutoFit/>
          </a:bodyPr>
          <a:lstStyle/>
          <a:p>
            <a:pPr marL="177800" indent="-177800">
              <a:spcBef>
                <a:spcPts val="600"/>
              </a:spcBef>
              <a:spcAft>
                <a:spcPts val="300"/>
              </a:spcAft>
              <a:buFont typeface="Arial" pitchFamily="34" charset="0"/>
              <a:buChar char="•"/>
            </a:pPr>
            <a:r>
              <a:rPr lang="sv-SE" sz="1700" b="1" dirty="0"/>
              <a:t>Integration av Vatten, Sanitet och Hygien</a:t>
            </a:r>
          </a:p>
          <a:p>
            <a:pPr marL="177800" indent="-177800">
              <a:spcBef>
                <a:spcPts val="600"/>
              </a:spcBef>
              <a:spcAft>
                <a:spcPts val="300"/>
              </a:spcAft>
              <a:buFont typeface="Arial" pitchFamily="34" charset="0"/>
              <a:buChar char="•"/>
            </a:pPr>
            <a:r>
              <a:rPr lang="sv-SE" sz="1700" b="1" dirty="0"/>
              <a:t>Multi-barriär perspektiv</a:t>
            </a:r>
          </a:p>
          <a:p>
            <a:pPr marL="177800" indent="-177800">
              <a:spcBef>
                <a:spcPts val="600"/>
              </a:spcBef>
              <a:spcAft>
                <a:spcPts val="300"/>
              </a:spcAft>
              <a:buFont typeface="Arial" pitchFamily="34" charset="0"/>
              <a:buChar char="•"/>
            </a:pPr>
            <a:r>
              <a:rPr lang="sv-SE" sz="1700" b="1" dirty="0"/>
              <a:t>Sanitetssäkerhetsplanering (SSP)</a:t>
            </a:r>
          </a:p>
          <a:p>
            <a:pPr marL="177800" indent="-177800">
              <a:spcBef>
                <a:spcPts val="1200"/>
              </a:spcBef>
              <a:spcAft>
                <a:spcPts val="600"/>
              </a:spcAft>
              <a:buFont typeface="Arial" pitchFamily="34" charset="0"/>
              <a:buChar char="•"/>
            </a:pPr>
            <a:endParaRPr lang="en-US" b="1" dirty="0"/>
          </a:p>
        </p:txBody>
      </p:sp>
      <p:sp>
        <p:nvSpPr>
          <p:cNvPr id="14" name="TextBox 13"/>
          <p:cNvSpPr txBox="1"/>
          <p:nvPr/>
        </p:nvSpPr>
        <p:spPr>
          <a:xfrm>
            <a:off x="1891376" y="4073586"/>
            <a:ext cx="2446654" cy="261610"/>
          </a:xfrm>
          <a:prstGeom prst="rect">
            <a:avLst/>
          </a:prstGeom>
          <a:noFill/>
        </p:spPr>
        <p:txBody>
          <a:bodyPr wrap="square" rtlCol="0">
            <a:spAutoFit/>
          </a:bodyPr>
          <a:lstStyle/>
          <a:p>
            <a:pPr algn="r" fontAlgn="base">
              <a:spcBef>
                <a:spcPct val="0"/>
              </a:spcBef>
              <a:spcAft>
                <a:spcPct val="0"/>
              </a:spcAft>
            </a:pPr>
            <a:r>
              <a:rPr lang="sv-SE" sz="1050" i="1" dirty="0">
                <a:solidFill>
                  <a:prstClr val="black"/>
                </a:solidFill>
                <a:latin typeface="Calibri" pitchFamily="34" charset="0"/>
                <a:cs typeface="Calibri" pitchFamily="34" charset="0"/>
              </a:rPr>
              <a:t>Source: </a:t>
            </a:r>
            <a:r>
              <a:rPr lang="fr-FR" sz="1050" i="1" dirty="0">
                <a:solidFill>
                  <a:prstClr val="black"/>
                </a:solidFill>
                <a:latin typeface="Calibri" pitchFamily="34" charset="0"/>
                <a:cs typeface="Calibri" pitchFamily="34" charset="0"/>
              </a:rPr>
              <a:t>Richert et al. 2010</a:t>
            </a:r>
            <a:endParaRPr lang="en-US" sz="1050" i="1" dirty="0">
              <a:solidFill>
                <a:prstClr val="black"/>
              </a:solidFill>
              <a:latin typeface="Calibri" pitchFamily="34" charset="0"/>
              <a:cs typeface="Calibri" pitchFamily="34" charset="0"/>
            </a:endParaRPr>
          </a:p>
        </p:txBody>
      </p:sp>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0"/>
          <a:stretch/>
        </p:blipFill>
        <p:spPr bwMode="auto">
          <a:xfrm>
            <a:off x="91177" y="2187488"/>
            <a:ext cx="4392000" cy="189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2329" y="1773957"/>
            <a:ext cx="4456405" cy="461665"/>
          </a:xfrm>
          <a:prstGeom prst="rect">
            <a:avLst/>
          </a:prstGeom>
        </p:spPr>
        <p:txBody>
          <a:bodyPr wrap="square">
            <a:spAutoFit/>
          </a:bodyPr>
          <a:lstStyle/>
          <a:p>
            <a:pPr algn="r"/>
            <a:r>
              <a:rPr lang="en-GB" sz="1200" b="1" dirty="0"/>
              <a:t>Multi-</a:t>
            </a:r>
            <a:r>
              <a:rPr lang="en-GB" sz="1200" b="1" dirty="0" err="1"/>
              <a:t>barriär</a:t>
            </a:r>
            <a:r>
              <a:rPr lang="en-GB" sz="1200" b="1" dirty="0"/>
              <a:t> </a:t>
            </a:r>
            <a:r>
              <a:rPr lang="en-GB" sz="1200" b="1" dirty="0" err="1"/>
              <a:t>perspektiv</a:t>
            </a:r>
            <a:r>
              <a:rPr lang="en-GB" sz="1200" b="1" dirty="0"/>
              <a:t>:</a:t>
            </a:r>
          </a:p>
          <a:p>
            <a:pPr algn="r"/>
            <a:r>
              <a:rPr lang="sv-SE" sz="1200" i="1" dirty="0" err="1"/>
              <a:t>Safe</a:t>
            </a:r>
            <a:r>
              <a:rPr lang="sv-SE" sz="1200" i="1" dirty="0"/>
              <a:t> </a:t>
            </a:r>
            <a:r>
              <a:rPr lang="sv-SE" sz="1200" i="1" dirty="0" err="1"/>
              <a:t>reuse</a:t>
            </a:r>
            <a:r>
              <a:rPr lang="sv-SE" sz="1200" i="1" dirty="0"/>
              <a:t> </a:t>
            </a:r>
            <a:r>
              <a:rPr lang="sv-SE" sz="1200" i="1" dirty="0" err="1"/>
              <a:t>of</a:t>
            </a:r>
            <a:r>
              <a:rPr lang="sv-SE" sz="1200" i="1" dirty="0"/>
              <a:t> </a:t>
            </a:r>
            <a:r>
              <a:rPr lang="sv-SE" sz="1200" i="1" dirty="0" err="1"/>
              <a:t>urine</a:t>
            </a:r>
            <a:endParaRPr lang="en-GB" sz="1200" i="1" dirty="0"/>
          </a:p>
        </p:txBody>
      </p:sp>
      <p:sp>
        <p:nvSpPr>
          <p:cNvPr id="4" name="Rectangle 3"/>
          <p:cNvSpPr/>
          <p:nvPr/>
        </p:nvSpPr>
        <p:spPr>
          <a:xfrm>
            <a:off x="4430588" y="103932"/>
            <a:ext cx="4572000" cy="461665"/>
          </a:xfrm>
          <a:prstGeom prst="rect">
            <a:avLst/>
          </a:prstGeom>
        </p:spPr>
        <p:txBody>
          <a:bodyPr>
            <a:spAutoFit/>
          </a:bodyPr>
          <a:lstStyle/>
          <a:p>
            <a:pPr algn="r"/>
            <a:r>
              <a:rPr lang="sv-SE" sz="1200" b="1" dirty="0"/>
              <a:t>Viktiga patogen flöden och riskpunkter:</a:t>
            </a:r>
          </a:p>
          <a:p>
            <a:pPr algn="r"/>
            <a:r>
              <a:rPr lang="sv-SE" sz="1200" i="1" dirty="0"/>
              <a:t>T ex. centraliserat avloppsreningssystem  </a:t>
            </a:r>
          </a:p>
        </p:txBody>
      </p:sp>
      <p:sp>
        <p:nvSpPr>
          <p:cNvPr id="18" name="TextBox 17"/>
          <p:cNvSpPr txBox="1"/>
          <p:nvPr/>
        </p:nvSpPr>
        <p:spPr>
          <a:xfrm>
            <a:off x="6517834" y="3212976"/>
            <a:ext cx="2446654" cy="261610"/>
          </a:xfrm>
          <a:prstGeom prst="rect">
            <a:avLst/>
          </a:prstGeom>
          <a:noFill/>
        </p:spPr>
        <p:txBody>
          <a:bodyPr wrap="square" rtlCol="0">
            <a:spAutoFit/>
          </a:bodyPr>
          <a:lstStyle/>
          <a:p>
            <a:pPr algn="r" fontAlgn="base">
              <a:spcBef>
                <a:spcPct val="0"/>
              </a:spcBef>
              <a:spcAft>
                <a:spcPct val="0"/>
              </a:spcAft>
            </a:pPr>
            <a:r>
              <a:rPr lang="fr-FR" sz="1050" i="1" dirty="0">
                <a:solidFill>
                  <a:prstClr val="black"/>
                </a:solidFill>
                <a:latin typeface="Calibri" pitchFamily="34" charset="0"/>
                <a:cs typeface="Calibri" pitchFamily="34" charset="0"/>
              </a:rPr>
              <a:t>R. Seidu</a:t>
            </a:r>
            <a:endParaRPr lang="en-US" sz="1050" i="1" dirty="0">
              <a:solidFill>
                <a:prstClr val="black"/>
              </a:solidFill>
              <a:latin typeface="Calibri" pitchFamily="34" charset="0"/>
              <a:cs typeface="Calibri" pitchFamily="34" charset="0"/>
            </a:endParaRPr>
          </a:p>
        </p:txBody>
      </p:sp>
      <p:sp>
        <p:nvSpPr>
          <p:cNvPr id="13" name="Rounded Rectangle 12"/>
          <p:cNvSpPr/>
          <p:nvPr/>
        </p:nvSpPr>
        <p:spPr>
          <a:xfrm>
            <a:off x="91176" y="1773957"/>
            <a:ext cx="4464496" cy="2504908"/>
          </a:xfrm>
          <a:prstGeom prst="roundRect">
            <a:avLst>
              <a:gd name="adj" fmla="val 7761"/>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0" y="4450277"/>
            <a:ext cx="9152633" cy="2407724"/>
            <a:chOff x="0" y="4450277"/>
            <a:chExt cx="9152633" cy="2407724"/>
          </a:xfrm>
        </p:grpSpPr>
        <p:sp>
          <p:nvSpPr>
            <p:cNvPr id="9" name="Rectangle 8"/>
            <p:cNvSpPr/>
            <p:nvPr/>
          </p:nvSpPr>
          <p:spPr>
            <a:xfrm>
              <a:off x="0" y="4450277"/>
              <a:ext cx="9144000" cy="1478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4953573"/>
              <a:ext cx="5012680" cy="19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4601739"/>
              <a:ext cx="4860032" cy="353943"/>
            </a:xfrm>
            <a:prstGeom prst="rect">
              <a:avLst/>
            </a:prstGeom>
            <a:solidFill>
              <a:srgbClr val="92D050"/>
            </a:solidFill>
          </p:spPr>
          <p:txBody>
            <a:bodyPr wrap="square" rtlCol="0">
              <a:spAutoFit/>
            </a:bodyPr>
            <a:lstStyle/>
            <a:p>
              <a:pPr algn="ctr"/>
              <a:r>
                <a:rPr lang="en-GB" sz="1700" b="1" dirty="0">
                  <a:solidFill>
                    <a:schemeClr val="bg1"/>
                  </a:solidFill>
                </a:rPr>
                <a:t>MILJÖMÄSSIG HÅLLBARHET</a:t>
              </a:r>
            </a:p>
          </p:txBody>
        </p:sp>
      </p:grpSp>
      <p:sp>
        <p:nvSpPr>
          <p:cNvPr id="19" name="TextBox 18"/>
          <p:cNvSpPr txBox="1"/>
          <p:nvPr/>
        </p:nvSpPr>
        <p:spPr>
          <a:xfrm>
            <a:off x="-21998" y="-13432"/>
            <a:ext cx="4452586" cy="353943"/>
          </a:xfrm>
          <a:prstGeom prst="rect">
            <a:avLst/>
          </a:prstGeom>
          <a:solidFill>
            <a:schemeClr val="accent2"/>
          </a:solidFill>
        </p:spPr>
        <p:txBody>
          <a:bodyPr wrap="square" rtlCol="0">
            <a:spAutoFit/>
          </a:bodyPr>
          <a:lstStyle/>
          <a:p>
            <a:pPr algn="ctr"/>
            <a:r>
              <a:rPr lang="sv-SE" sz="1700" b="1" dirty="0">
                <a:solidFill>
                  <a:schemeClr val="bg1"/>
                </a:solidFill>
              </a:rPr>
              <a:t>SKYDDA OCH FRÄMJA HÄLSAN</a:t>
            </a:r>
          </a:p>
        </p:txBody>
      </p:sp>
    </p:spTree>
    <p:extLst>
      <p:ext uri="{BB962C8B-B14F-4D97-AF65-F5344CB8AC3E}">
        <p14:creationId xmlns:p14="http://schemas.microsoft.com/office/powerpoint/2010/main" val="25477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484" y="-2346"/>
            <a:ext cx="3388144" cy="353943"/>
          </a:xfrm>
          <a:prstGeom prst="rect">
            <a:avLst/>
          </a:prstGeom>
          <a:solidFill>
            <a:srgbClr val="7030A0"/>
          </a:solidFill>
        </p:spPr>
        <p:txBody>
          <a:bodyPr wrap="square" rtlCol="0">
            <a:spAutoFit/>
          </a:bodyPr>
          <a:lstStyle>
            <a:defPPr>
              <a:defRPr lang="en-US"/>
            </a:defPPr>
            <a:lvl1pPr>
              <a:defRPr sz="1700" b="1">
                <a:solidFill>
                  <a:schemeClr val="bg1"/>
                </a:solidFill>
              </a:defRPr>
            </a:lvl1pPr>
          </a:lstStyle>
          <a:p>
            <a:pPr algn="ctr"/>
            <a:r>
              <a:rPr lang="en-US" dirty="0"/>
              <a:t>TEKNISK FUNKTION</a:t>
            </a:r>
          </a:p>
        </p:txBody>
      </p:sp>
      <p:sp>
        <p:nvSpPr>
          <p:cNvPr id="6" name="TextBox 5"/>
          <p:cNvSpPr txBox="1"/>
          <p:nvPr/>
        </p:nvSpPr>
        <p:spPr>
          <a:xfrm>
            <a:off x="35496" y="254230"/>
            <a:ext cx="6192688" cy="4962897"/>
          </a:xfrm>
          <a:prstGeom prst="rect">
            <a:avLst/>
          </a:prstGeom>
          <a:noFill/>
        </p:spPr>
        <p:txBody>
          <a:bodyPr wrap="square" rtlCol="0">
            <a:spAutoFit/>
          </a:bodyPr>
          <a:lstStyle/>
          <a:p>
            <a:pPr indent="-177800"/>
            <a:endParaRPr lang="sv-SE" sz="500" b="1" i="1" dirty="0"/>
          </a:p>
          <a:p>
            <a:pPr marL="177800" indent="-177800">
              <a:spcBef>
                <a:spcPts val="600"/>
              </a:spcBef>
              <a:spcAft>
                <a:spcPts val="300"/>
              </a:spcAft>
              <a:buFont typeface="Arial" pitchFamily="34" charset="0"/>
              <a:buChar char="•"/>
            </a:pPr>
            <a:r>
              <a:rPr lang="sv-SE" sz="1700" b="1" dirty="0"/>
              <a:t>Geografiska/fysiska förhållande som avgör teknisk lämplighet, t ex:</a:t>
            </a:r>
          </a:p>
          <a:p>
            <a:pPr marL="177800">
              <a:spcAft>
                <a:spcPts val="200"/>
              </a:spcAft>
              <a:buFont typeface="Calibri" pitchFamily="34" charset="0"/>
              <a:buChar char="-"/>
            </a:pPr>
            <a:r>
              <a:rPr lang="sv-SE" sz="1400" i="1" dirty="0"/>
              <a:t>  Vattentillgång / Topografi</a:t>
            </a:r>
          </a:p>
          <a:p>
            <a:pPr marL="177800">
              <a:spcAft>
                <a:spcPts val="200"/>
              </a:spcAft>
              <a:buFont typeface="Calibri" pitchFamily="34" charset="0"/>
              <a:buChar char="-"/>
            </a:pPr>
            <a:r>
              <a:rPr lang="sv-SE" sz="1400" i="1" dirty="0"/>
              <a:t> Klimat och risk för naturfenomen </a:t>
            </a:r>
          </a:p>
          <a:p>
            <a:pPr marL="177800">
              <a:spcAft>
                <a:spcPts val="200"/>
              </a:spcAft>
              <a:buFont typeface="Calibri" pitchFamily="34" charset="0"/>
              <a:buChar char="-"/>
            </a:pPr>
            <a:r>
              <a:rPr lang="sv-SE" sz="1400" i="1" dirty="0"/>
              <a:t> Befolkningstäthet (urban/peri-urban/landsbygd) </a:t>
            </a:r>
          </a:p>
          <a:p>
            <a:pPr marL="177800">
              <a:spcAft>
                <a:spcPts val="200"/>
              </a:spcAft>
              <a:buFont typeface="Calibri" pitchFamily="34" charset="0"/>
              <a:buChar char="-"/>
            </a:pPr>
            <a:r>
              <a:rPr lang="sv-SE" sz="1400" i="1" dirty="0"/>
              <a:t> Existerande infrastruktur</a:t>
            </a:r>
          </a:p>
          <a:p>
            <a:pPr marL="177800">
              <a:buFont typeface="Calibri" pitchFamily="34" charset="0"/>
              <a:buChar char="-"/>
            </a:pPr>
            <a:r>
              <a:rPr lang="sv-SE" sz="1400" i="1" dirty="0"/>
              <a:t> Markanvändning / produktiva aktiviteter  – Lokalt behov av återvunna  </a:t>
            </a:r>
          </a:p>
          <a:p>
            <a:pPr marL="177800">
              <a:spcAft>
                <a:spcPts val="200"/>
              </a:spcAft>
            </a:pPr>
            <a:r>
              <a:rPr lang="sv-SE" sz="1400" i="1" dirty="0"/>
              <a:t>  resurser</a:t>
            </a:r>
          </a:p>
          <a:p>
            <a:pPr marL="177800" indent="-177800">
              <a:spcBef>
                <a:spcPts val="1200"/>
              </a:spcBef>
              <a:spcAft>
                <a:spcPts val="300"/>
              </a:spcAft>
              <a:buFont typeface="Arial" pitchFamily="34" charset="0"/>
              <a:buChar char="•"/>
            </a:pPr>
            <a:r>
              <a:rPr lang="sv-SE" sz="1700" b="1" dirty="0"/>
              <a:t>Tekniska systemlösningar, t ex:</a:t>
            </a:r>
          </a:p>
          <a:p>
            <a:pPr marL="357188" indent="-179388">
              <a:spcAft>
                <a:spcPts val="200"/>
              </a:spcAft>
              <a:buFont typeface="Calibri" pitchFamily="34" charset="0"/>
              <a:buChar char="-"/>
            </a:pPr>
            <a:r>
              <a:rPr lang="sv-SE" sz="1400" i="1" dirty="0"/>
              <a:t> Vattenburna eller icke-vattenburna system</a:t>
            </a:r>
          </a:p>
          <a:p>
            <a:pPr marL="357188" indent="-179388">
              <a:spcAft>
                <a:spcPts val="200"/>
              </a:spcAft>
              <a:buFont typeface="Calibri" pitchFamily="34" charset="0"/>
              <a:buChar char="-"/>
            </a:pPr>
            <a:r>
              <a:rPr lang="sv-SE" sz="1400" i="1" dirty="0"/>
              <a:t> Centraliserade eller  decentraliserade lösningar</a:t>
            </a:r>
          </a:p>
          <a:p>
            <a:pPr marL="357188" indent="-179388">
              <a:spcAft>
                <a:spcPts val="200"/>
              </a:spcAft>
              <a:buFont typeface="Calibri" pitchFamily="34" charset="0"/>
              <a:buChar char="-"/>
            </a:pPr>
            <a:r>
              <a:rPr lang="sv-SE" sz="1400" i="1" dirty="0"/>
              <a:t> </a:t>
            </a:r>
            <a:r>
              <a:rPr lang="sv-SE" sz="1400" i="1" dirty="0" err="1"/>
              <a:t>Offsite</a:t>
            </a:r>
            <a:r>
              <a:rPr lang="sv-SE" sz="1400" i="1" dirty="0"/>
              <a:t> or </a:t>
            </a:r>
            <a:r>
              <a:rPr lang="sv-SE" sz="1400" i="1" dirty="0" err="1"/>
              <a:t>onsite</a:t>
            </a:r>
            <a:r>
              <a:rPr lang="sv-SE" sz="1400" i="1" dirty="0"/>
              <a:t> </a:t>
            </a:r>
          </a:p>
          <a:p>
            <a:pPr marL="357188" indent="-179388">
              <a:spcAft>
                <a:spcPts val="200"/>
              </a:spcAft>
              <a:buFont typeface="Calibri" pitchFamily="34" charset="0"/>
              <a:buChar char="-"/>
            </a:pPr>
            <a:r>
              <a:rPr lang="sv-SE" sz="1400" i="1" dirty="0"/>
              <a:t> Separerade avfallsflöden (gråvatten, svartvatten, urin, slam)</a:t>
            </a:r>
          </a:p>
          <a:p>
            <a:pPr marL="177800" lvl="0" indent="-177800">
              <a:spcBef>
                <a:spcPts val="1200"/>
              </a:spcBef>
              <a:spcAft>
                <a:spcPts val="300"/>
              </a:spcAft>
              <a:buFont typeface="Arial" pitchFamily="34" charset="0"/>
              <a:buChar char="•"/>
            </a:pPr>
            <a:r>
              <a:rPr lang="sv-SE" sz="1700" b="1" dirty="0"/>
              <a:t>Reningsprioriteter:</a:t>
            </a:r>
          </a:p>
          <a:p>
            <a:pPr lvl="0">
              <a:tabLst>
                <a:tab pos="1524000" algn="l"/>
              </a:tabLst>
            </a:pPr>
            <a:r>
              <a:rPr lang="sv-SE" sz="1400" i="1" dirty="0"/>
              <a:t>    (Reduktion av: 	</a:t>
            </a:r>
            <a:r>
              <a:rPr lang="sv-SE" sz="1400" i="1" u="sng" dirty="0"/>
              <a:t>patogener</a:t>
            </a:r>
            <a:r>
              <a:rPr lang="sv-SE" sz="1400" i="1" dirty="0"/>
              <a:t>, </a:t>
            </a:r>
            <a:r>
              <a:rPr lang="sv-SE" sz="1400" i="1" u="sng" dirty="0"/>
              <a:t>organiskt material</a:t>
            </a:r>
            <a:r>
              <a:rPr lang="sv-SE" sz="1400" i="1" dirty="0"/>
              <a:t>, </a:t>
            </a:r>
            <a:r>
              <a:rPr lang="sv-SE" sz="1400" i="1" u="sng" dirty="0"/>
              <a:t>näring</a:t>
            </a:r>
            <a:r>
              <a:rPr lang="sv-SE" sz="1400" i="1" dirty="0"/>
              <a:t> eller  		</a:t>
            </a:r>
            <a:r>
              <a:rPr lang="sv-SE" sz="1400" i="1" u="sng" dirty="0"/>
              <a:t>mikroföroreningar</a:t>
            </a:r>
            <a:r>
              <a:rPr lang="sv-SE" sz="1400" i="1" dirty="0"/>
              <a:t>)</a:t>
            </a:r>
            <a:endParaRPr lang="sv-SE" sz="1700" b="1" i="1" dirty="0"/>
          </a:p>
          <a:p>
            <a:pPr marL="177800" indent="-177800">
              <a:spcBef>
                <a:spcPts val="1200"/>
              </a:spcBef>
              <a:spcAft>
                <a:spcPts val="300"/>
              </a:spcAft>
              <a:buFont typeface="Arial" pitchFamily="34" charset="0"/>
              <a:buChar char="•"/>
            </a:pPr>
            <a:r>
              <a:rPr lang="sv-SE" sz="1700" b="1" dirty="0"/>
              <a:t>Utformning, drift och underhåll för hållbar funktion</a:t>
            </a:r>
          </a:p>
        </p:txBody>
      </p:sp>
      <p:pic>
        <p:nvPicPr>
          <p:cNvPr id="23" name="Picture 3" descr="HPIM1740"/>
          <p:cNvPicPr>
            <a:picLocks noChangeAspect="1" noChangeArrowheads="1"/>
          </p:cNvPicPr>
          <p:nvPr/>
        </p:nvPicPr>
        <p:blipFill rotWithShape="1">
          <a:blip r:embed="rId2" cstate="screen"/>
          <a:srcRect t="5806"/>
          <a:stretch/>
        </p:blipFill>
        <p:spPr bwMode="auto">
          <a:xfrm>
            <a:off x="4237360" y="5245022"/>
            <a:ext cx="2293985" cy="1612977"/>
          </a:xfrm>
          <a:prstGeom prst="rect">
            <a:avLst/>
          </a:prstGeom>
          <a:noFill/>
          <a:ln w="38100">
            <a:noFill/>
            <a:miter lim="800000"/>
            <a:headEnd/>
            <a:tailEnd/>
          </a:ln>
        </p:spPr>
      </p:pic>
      <p:pic>
        <p:nvPicPr>
          <p:cNvPr id="47" name="Picture 17"/>
          <p:cNvPicPr>
            <a:picLocks noChangeAspect="1" noChangeArrowheads="1"/>
          </p:cNvPicPr>
          <p:nvPr/>
        </p:nvPicPr>
        <p:blipFill rotWithShape="1">
          <a:blip r:embed="rId3" cstate="screen"/>
          <a:srcRect l="-760"/>
          <a:stretch/>
        </p:blipFill>
        <p:spPr bwMode="auto">
          <a:xfrm>
            <a:off x="7751928" y="3928738"/>
            <a:ext cx="1398101" cy="1402062"/>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
            <a:ext cx="2555776" cy="191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90" t="4671" r="32187" b="494"/>
          <a:stretch/>
        </p:blipFill>
        <p:spPr bwMode="auto">
          <a:xfrm>
            <a:off x="10096" y="5245023"/>
            <a:ext cx="1899097" cy="16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5418591"/>
            <a:ext cx="2561806" cy="1439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C:\Users\kim.andersson\Dropbox\Photos\Fotos EcoSan\SanSeco-Suecia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224" y="3928738"/>
            <a:ext cx="1054522" cy="14020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225" y="1957913"/>
            <a:ext cx="2545184" cy="190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kim.andersson\Documents\ISSS\Vinnova\Exchange visit\Photos\IMG_875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694" r="12069" b="-1"/>
          <a:stretch/>
        </p:blipFill>
        <p:spPr bwMode="auto">
          <a:xfrm>
            <a:off x="1954312" y="5245022"/>
            <a:ext cx="2232248" cy="161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4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cstate="screen"/>
          <a:srcRect/>
          <a:stretch>
            <a:fillRect/>
          </a:stretch>
        </p:blipFill>
        <p:spPr bwMode="auto">
          <a:xfrm>
            <a:off x="5747520" y="2132856"/>
            <a:ext cx="1828056" cy="2388816"/>
          </a:xfrm>
          <a:prstGeom prst="rect">
            <a:avLst/>
          </a:prstGeom>
          <a:noFill/>
          <a:ln w="9525">
            <a:noFill/>
            <a:miter lim="800000"/>
            <a:headEnd/>
            <a:tailEnd/>
          </a:ln>
        </p:spPr>
      </p:pic>
      <p:sp>
        <p:nvSpPr>
          <p:cNvPr id="31" name="TextBox 30"/>
          <p:cNvSpPr txBox="1"/>
          <p:nvPr/>
        </p:nvSpPr>
        <p:spPr>
          <a:xfrm>
            <a:off x="-8046" y="-2860"/>
            <a:ext cx="4320480" cy="353943"/>
          </a:xfrm>
          <a:prstGeom prst="rect">
            <a:avLst/>
          </a:prstGeom>
          <a:solidFill>
            <a:srgbClr val="7030A0"/>
          </a:solidFill>
        </p:spPr>
        <p:txBody>
          <a:bodyPr wrap="square" rtlCol="0">
            <a:spAutoFit/>
          </a:bodyPr>
          <a:lstStyle>
            <a:defPPr>
              <a:defRPr lang="en-US"/>
            </a:defPPr>
            <a:lvl1pPr algn="ctr">
              <a:defRPr sz="1700" b="1">
                <a:solidFill>
                  <a:schemeClr val="bg1"/>
                </a:solidFill>
              </a:defRPr>
            </a:lvl1pPr>
          </a:lstStyle>
          <a:p>
            <a:r>
              <a:rPr lang="en-GB" dirty="0"/>
              <a:t>EKONOMI OCH FINANSIERING</a:t>
            </a:r>
            <a:endParaRPr lang="en-US" dirty="0"/>
          </a:p>
        </p:txBody>
      </p:sp>
      <p:sp>
        <p:nvSpPr>
          <p:cNvPr id="3" name="Rectangle 2"/>
          <p:cNvSpPr/>
          <p:nvPr/>
        </p:nvSpPr>
        <p:spPr>
          <a:xfrm>
            <a:off x="-108520" y="2852936"/>
            <a:ext cx="5438364" cy="692497"/>
          </a:xfrm>
          <a:prstGeom prst="rect">
            <a:avLst/>
          </a:prstGeom>
        </p:spPr>
        <p:txBody>
          <a:bodyPr wrap="square">
            <a:spAutoFit/>
          </a:bodyPr>
          <a:lstStyle/>
          <a:p>
            <a:pPr algn="ctr"/>
            <a:r>
              <a:rPr lang="sv-SE" sz="1400" b="1" dirty="0"/>
              <a:t>Kostnad-Nytta-förhållanden av insatser för att uppnå full tillgång till förbättrad sanitet, per region (2010)</a:t>
            </a:r>
            <a:r>
              <a:rPr lang="en-GB" sz="1400" b="1" dirty="0"/>
              <a:t>	</a:t>
            </a:r>
          </a:p>
          <a:p>
            <a:pPr algn="ctr"/>
            <a:r>
              <a:rPr lang="en-GB" sz="1100" dirty="0"/>
              <a:t>[</a:t>
            </a:r>
            <a:r>
              <a:rPr lang="en-GB" sz="1100" dirty="0" err="1"/>
              <a:t>Källa</a:t>
            </a:r>
            <a:r>
              <a:rPr lang="en-GB" sz="1100" dirty="0"/>
              <a:t>: WHO 2012 ]</a:t>
            </a:r>
          </a:p>
        </p:txBody>
      </p:sp>
      <p:pic>
        <p:nvPicPr>
          <p:cNvPr id="29" name="Picture 12" descr="P1150195"/>
          <p:cNvPicPr>
            <a:picLocks noChangeAspect="1" noChangeArrowheads="1"/>
          </p:cNvPicPr>
          <p:nvPr/>
        </p:nvPicPr>
        <p:blipFill>
          <a:blip r:embed="rId3" cstate="screen"/>
          <a:srcRect/>
          <a:stretch>
            <a:fillRect/>
          </a:stretch>
        </p:blipFill>
        <p:spPr bwMode="auto">
          <a:xfrm rot="5400000">
            <a:off x="7231300" y="2711017"/>
            <a:ext cx="2388816" cy="1232494"/>
          </a:xfrm>
          <a:prstGeom prst="rect">
            <a:avLst/>
          </a:prstGeom>
          <a:noFill/>
          <a:ln w="9525">
            <a:noFill/>
            <a:miter lim="800000"/>
            <a:headEnd/>
            <a:tailEnd/>
          </a:ln>
        </p:spPr>
      </p:pic>
      <p:sp>
        <p:nvSpPr>
          <p:cNvPr id="2" name="Rectangle 1"/>
          <p:cNvSpPr/>
          <p:nvPr/>
        </p:nvSpPr>
        <p:spPr>
          <a:xfrm>
            <a:off x="5220072" y="5301208"/>
            <a:ext cx="3893891" cy="1169551"/>
          </a:xfrm>
          <a:prstGeom prst="rect">
            <a:avLst/>
          </a:prstGeom>
        </p:spPr>
        <p:txBody>
          <a:bodyPr wrap="square">
            <a:spAutoFit/>
          </a:bodyPr>
          <a:lstStyle/>
          <a:p>
            <a:r>
              <a:rPr lang="sv-SE" sz="1400" i="1" dirty="0"/>
              <a:t>’Resursåtervinning kan ändra de ekonomiska förutsättningarna för sanitets och avlopps-investeringar - ger både intäktsgenererande avkastning och bredare samhällsekonomiska och miljömässiga fördelar’</a:t>
            </a:r>
            <a:endParaRPr lang="en-GB" sz="1400" b="1" i="1"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66056"/>
            <a:ext cx="2880320" cy="168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645024"/>
            <a:ext cx="4656535" cy="308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0488" y="558840"/>
            <a:ext cx="4409504" cy="2139047"/>
          </a:xfrm>
          <a:prstGeom prst="rect">
            <a:avLst/>
          </a:prstGeom>
        </p:spPr>
        <p:txBody>
          <a:bodyPr wrap="square">
            <a:spAutoFit/>
          </a:bodyPr>
          <a:lstStyle/>
          <a:p>
            <a:pPr marL="177800" indent="-177800">
              <a:spcBef>
                <a:spcPts val="1800"/>
              </a:spcBef>
              <a:spcAft>
                <a:spcPts val="300"/>
              </a:spcAft>
              <a:buFont typeface="Arial" pitchFamily="34" charset="0"/>
              <a:buChar char="•"/>
            </a:pPr>
            <a:r>
              <a:rPr lang="sv-SE" b="1" dirty="0"/>
              <a:t>Behov av nya finansierings modeller  </a:t>
            </a:r>
            <a:r>
              <a:rPr lang="sv-SE" b="1" i="1" dirty="0"/>
              <a:t>– för att täcka både investering och löpande kostnader</a:t>
            </a:r>
          </a:p>
          <a:p>
            <a:pPr marL="177800" indent="-177800">
              <a:spcBef>
                <a:spcPts val="1200"/>
              </a:spcBef>
              <a:spcAft>
                <a:spcPts val="300"/>
              </a:spcAft>
              <a:buFont typeface="Arial" pitchFamily="34" charset="0"/>
              <a:buChar char="•"/>
            </a:pPr>
            <a:r>
              <a:rPr lang="sv-SE" b="1" dirty="0"/>
              <a:t>Kostnad-Nytta Analyser (CBA)</a:t>
            </a:r>
          </a:p>
          <a:p>
            <a:pPr marL="177800" indent="-177800">
              <a:spcBef>
                <a:spcPts val="1200"/>
              </a:spcBef>
              <a:spcAft>
                <a:spcPts val="300"/>
              </a:spcAft>
              <a:buFont typeface="Arial" pitchFamily="34" charset="0"/>
              <a:buChar char="•"/>
            </a:pPr>
            <a:r>
              <a:rPr lang="sv-SE" b="1" dirty="0"/>
              <a:t>Sanitet och resursåtervinning som business</a:t>
            </a:r>
          </a:p>
        </p:txBody>
      </p:sp>
      <p:sp>
        <p:nvSpPr>
          <p:cNvPr id="7" name="Oval 6"/>
          <p:cNvSpPr/>
          <p:nvPr/>
        </p:nvSpPr>
        <p:spPr>
          <a:xfrm>
            <a:off x="7999672" y="36066"/>
            <a:ext cx="1061383" cy="1061383"/>
          </a:xfrm>
          <a:prstGeom prst="ellipse">
            <a:avLst/>
          </a:prstGeom>
          <a: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66000"/>
                      </a14:imgEffect>
                    </a14:imgLayer>
                  </a14:imgProps>
                </a:ext>
              </a:extLst>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585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9"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28" t="45997" r="52060" b="14908"/>
          <a:stretch/>
        </p:blipFill>
        <p:spPr bwMode="auto">
          <a:xfrm>
            <a:off x="683568" y="6069546"/>
            <a:ext cx="1373054" cy="721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8"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7179" y="5358818"/>
            <a:ext cx="1320605" cy="734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46086" y="1380623"/>
            <a:ext cx="6366274" cy="379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 y="0"/>
            <a:ext cx="6732241" cy="353943"/>
          </a:xfrm>
          <a:solidFill>
            <a:schemeClr val="accent2"/>
          </a:solidFill>
        </p:spPr>
        <p:txBody>
          <a:bodyPr wrap="square" rtlCol="0">
            <a:spAutoFit/>
          </a:bodyPr>
          <a:lstStyle/>
          <a:p>
            <a:pPr algn="ctr"/>
            <a:r>
              <a:rPr lang="en-US" sz="1700" b="1" dirty="0">
                <a:solidFill>
                  <a:schemeClr val="bg1"/>
                </a:solidFill>
                <a:latin typeface="+mn-lt"/>
                <a:ea typeface="+mn-ea"/>
                <a:cs typeface="+mn-cs"/>
              </a:rPr>
              <a:t>GLOBAL UTBLICK PÅ RESURSÅTERVINNING</a:t>
            </a:r>
          </a:p>
        </p:txBody>
      </p:sp>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68" r="7346"/>
          <a:stretch/>
        </p:blipFill>
        <p:spPr bwMode="auto">
          <a:xfrm>
            <a:off x="6448301" y="4974721"/>
            <a:ext cx="2566638" cy="1406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Connector 4"/>
          <p:cNvCxnSpPr/>
          <p:nvPr/>
        </p:nvCxnSpPr>
        <p:spPr>
          <a:xfrm>
            <a:off x="4900508" y="4394440"/>
            <a:ext cx="1687716" cy="690744"/>
          </a:xfrm>
          <a:prstGeom prst="line">
            <a:avLst/>
          </a:prstGeom>
        </p:spPr>
        <p:style>
          <a:lnRef idx="2">
            <a:schemeClr val="accent4"/>
          </a:lnRef>
          <a:fillRef idx="0">
            <a:schemeClr val="accent4"/>
          </a:fillRef>
          <a:effectRef idx="1">
            <a:schemeClr val="accent4"/>
          </a:effectRef>
          <a:fontRef idx="minor">
            <a:schemeClr val="tx1"/>
          </a:fontRef>
        </p:style>
      </p:cxnSp>
      <p:pic>
        <p:nvPicPr>
          <p:cNvPr id="1027" name="Picture 3" descr="C:\Users\kim.andersson\Documents\ISSS\Panama-Bolivia-Col\Photos\P115015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91" r="21083"/>
          <a:stretch/>
        </p:blipFill>
        <p:spPr bwMode="auto">
          <a:xfrm>
            <a:off x="895613" y="2708919"/>
            <a:ext cx="1300123" cy="1296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http://4.bp.blogspot.com/-2XzXeAMYLNw/Ts1Esk9aHEI/AAAAAAAAAgg/J2cappU4mXk/s1600/curitiba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615" b="10710"/>
          <a:stretch/>
        </p:blipFill>
        <p:spPr bwMode="auto">
          <a:xfrm>
            <a:off x="98491" y="5085184"/>
            <a:ext cx="1377166" cy="1020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7" descr="C:\Users\kim.andersson\Documents\ISSS\Bolivia\Visita de AT Nov 2012\Fotos\Kims kamera\P11607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490" y="3645023"/>
            <a:ext cx="958728" cy="1278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19" name="Straight Connector 18"/>
          <p:cNvCxnSpPr/>
          <p:nvPr/>
        </p:nvCxnSpPr>
        <p:spPr>
          <a:xfrm>
            <a:off x="2056622" y="3940341"/>
            <a:ext cx="1291242" cy="208739"/>
          </a:xfrm>
          <a:prstGeom prst="line">
            <a:avLst/>
          </a:prstGeom>
        </p:spPr>
        <p:style>
          <a:lnRef idx="2">
            <a:schemeClr val="accent4"/>
          </a:lnRef>
          <a:fillRef idx="0">
            <a:schemeClr val="accent4"/>
          </a:fillRef>
          <a:effectRef idx="1">
            <a:schemeClr val="accent4"/>
          </a:effectRef>
          <a:fontRef idx="minor">
            <a:schemeClr val="tx1"/>
          </a:fontRef>
        </p:style>
      </p:cxnSp>
      <p:cxnSp>
        <p:nvCxnSpPr>
          <p:cNvPr id="23" name="Straight Connector 22"/>
          <p:cNvCxnSpPr/>
          <p:nvPr/>
        </p:nvCxnSpPr>
        <p:spPr>
          <a:xfrm flipV="1">
            <a:off x="1486240" y="4187950"/>
            <a:ext cx="2077648" cy="1136973"/>
          </a:xfrm>
          <a:prstGeom prst="line">
            <a:avLst/>
          </a:prstGeom>
        </p:spPr>
        <p:style>
          <a:lnRef idx="2">
            <a:schemeClr val="accent4"/>
          </a:lnRef>
          <a:fillRef idx="0">
            <a:schemeClr val="accent4"/>
          </a:fillRef>
          <a:effectRef idx="1">
            <a:schemeClr val="accent4"/>
          </a:effectRef>
          <a:fontRef idx="minor">
            <a:schemeClr val="tx1"/>
          </a:fontRef>
        </p:style>
      </p:cxnSp>
      <p:pic>
        <p:nvPicPr>
          <p:cNvPr id="26" name="Picture 12" descr="UrinspridareTraktorLiten"/>
          <p:cNvPicPr>
            <a:picLocks noChangeAspect="1" noChangeArrowheads="1"/>
          </p:cNvPicPr>
          <p:nvPr/>
        </p:nvPicPr>
        <p:blipFill>
          <a:blip r:embed="rId10" cstate="screen"/>
          <a:srcRect/>
          <a:stretch>
            <a:fillRect/>
          </a:stretch>
        </p:blipFill>
        <p:spPr bwMode="auto">
          <a:xfrm>
            <a:off x="1314277" y="692696"/>
            <a:ext cx="2205549" cy="911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 descr="http://farm9.staticflickr.com/8040/7985409992_41ea889aa5_k.jpg"/>
          <p:cNvPicPr>
            <a:picLocks noChangeAspect="1" noChangeArrowheads="1"/>
          </p:cNvPicPr>
          <p:nvPr/>
        </p:nvPicPr>
        <p:blipFill>
          <a:blip r:embed="rId11" cstate="screen"/>
          <a:srcRect/>
          <a:stretch>
            <a:fillRect/>
          </a:stretch>
        </p:blipFill>
        <p:spPr bwMode="auto">
          <a:xfrm>
            <a:off x="62195" y="1214574"/>
            <a:ext cx="1306151" cy="1115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1" name="Straight Connector 20"/>
          <p:cNvCxnSpPr/>
          <p:nvPr/>
        </p:nvCxnSpPr>
        <p:spPr>
          <a:xfrm>
            <a:off x="1368346" y="1380623"/>
            <a:ext cx="3260877" cy="1184281"/>
          </a:xfrm>
          <a:prstGeom prst="line">
            <a:avLst/>
          </a:prstGeom>
        </p:spPr>
        <p:style>
          <a:lnRef idx="2">
            <a:schemeClr val="accent4"/>
          </a:lnRef>
          <a:fillRef idx="0">
            <a:schemeClr val="accent4"/>
          </a:fillRef>
          <a:effectRef idx="1">
            <a:schemeClr val="accent4"/>
          </a:effectRef>
          <a:fontRef idx="minor">
            <a:schemeClr val="tx1"/>
          </a:fontRef>
        </p:style>
      </p:cxnSp>
      <p:sp>
        <p:nvSpPr>
          <p:cNvPr id="20" name="AutoShape 12" descr="http://s2.glbimg.com/gTESNt8LfDoccY3vCyzEC23GbjI=/1200x630/filters:max_age(3600)/s01.video.glbimg.com/deo/vi/72/29/333297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1" name="Picture 17" descr="http://www.wabag.com/wp-content/uploads/2014/10/Ujams_0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1642" y="5324923"/>
            <a:ext cx="1725615" cy="844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3" name="Picture 19" descr="Bildresultat för town windhoe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3770" y="5616085"/>
            <a:ext cx="1474374" cy="1105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31" name="Straight Connector 30"/>
          <p:cNvCxnSpPr/>
          <p:nvPr/>
        </p:nvCxnSpPr>
        <p:spPr>
          <a:xfrm flipV="1">
            <a:off x="4249754" y="4187950"/>
            <a:ext cx="466262" cy="1329282"/>
          </a:xfrm>
          <a:prstGeom prst="line">
            <a:avLst/>
          </a:prstGeom>
        </p:spPr>
        <p:style>
          <a:lnRef idx="2">
            <a:schemeClr val="accent4"/>
          </a:lnRef>
          <a:fillRef idx="0">
            <a:schemeClr val="accent4"/>
          </a:fillRef>
          <a:effectRef idx="1">
            <a:schemeClr val="accent4"/>
          </a:effectRef>
          <a:fontRef idx="minor">
            <a:schemeClr val="tx1"/>
          </a:fontRef>
        </p:style>
      </p:cxnSp>
      <p:pic>
        <p:nvPicPr>
          <p:cNvPr id="1047" name="Picture 23" descr="http://sc01.alicdn.com/kf/HTB1bsfwKpXXXXbnXpXXq6xXFXXXN/poultry-farms-china-biogas-plant-anaerobic-digester.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393" t="2000" r="5543" b="46820"/>
          <a:stretch/>
        </p:blipFill>
        <p:spPr bwMode="auto">
          <a:xfrm>
            <a:off x="7448061" y="351201"/>
            <a:ext cx="1510509" cy="1087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14" name="Straight Connector 13"/>
          <p:cNvCxnSpPr/>
          <p:nvPr/>
        </p:nvCxnSpPr>
        <p:spPr>
          <a:xfrm flipV="1">
            <a:off x="6300192" y="1380624"/>
            <a:ext cx="1224136" cy="1760344"/>
          </a:xfrm>
          <a:prstGeom prst="line">
            <a:avLst/>
          </a:prstGeom>
        </p:spPr>
        <p:style>
          <a:lnRef idx="2">
            <a:schemeClr val="accent4"/>
          </a:lnRef>
          <a:fillRef idx="0">
            <a:schemeClr val="accent4"/>
          </a:fillRef>
          <a:effectRef idx="1">
            <a:schemeClr val="accent4"/>
          </a:effectRef>
          <a:fontRef idx="minor">
            <a:schemeClr val="tx1"/>
          </a:fontRef>
        </p:style>
      </p:cxnSp>
      <p:pic>
        <p:nvPicPr>
          <p:cNvPr id="1049" name="Picture 2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68734" y="2924944"/>
            <a:ext cx="1907704" cy="903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0" name="Straight Connector 49"/>
          <p:cNvCxnSpPr>
            <a:endCxn id="1049" idx="1"/>
          </p:cNvCxnSpPr>
          <p:nvPr/>
        </p:nvCxnSpPr>
        <p:spPr>
          <a:xfrm>
            <a:off x="4841133" y="3356991"/>
            <a:ext cx="2327601" cy="19778"/>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705786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673234" y="476672"/>
            <a:ext cx="3999643" cy="925513"/>
          </a:xfrm>
        </p:spPr>
        <p:txBody>
          <a:bodyPr/>
          <a:lstStyle/>
          <a:p>
            <a:pPr algn="ctr">
              <a:buNone/>
            </a:pPr>
            <a:r>
              <a:rPr lang="it-IT" sz="4000" b="1" i="1" dirty="0">
                <a:solidFill>
                  <a:srgbClr val="C00000"/>
                </a:solidFill>
              </a:rPr>
              <a:t>Ett stort tack!!</a:t>
            </a:r>
          </a:p>
          <a:p>
            <a:pPr algn="ctr">
              <a:buFont typeface="Arial" charset="0"/>
              <a:buNone/>
            </a:pPr>
            <a:endParaRPr lang="sv-SE" b="1" i="1" dirty="0"/>
          </a:p>
          <a:p>
            <a:pPr algn="ctr">
              <a:buFont typeface="Arial" charset="0"/>
              <a:buNone/>
            </a:pPr>
            <a:endParaRPr lang="en-US" b="1" i="1" dirty="0"/>
          </a:p>
        </p:txBody>
      </p:sp>
      <p:sp>
        <p:nvSpPr>
          <p:cNvPr id="8" name="Rectangle 7"/>
          <p:cNvSpPr/>
          <p:nvPr/>
        </p:nvSpPr>
        <p:spPr>
          <a:xfrm>
            <a:off x="6146641" y="6488668"/>
            <a:ext cx="2997359" cy="369332"/>
          </a:xfrm>
          <a:prstGeom prst="rect">
            <a:avLst/>
          </a:prstGeom>
        </p:spPr>
        <p:txBody>
          <a:bodyPr wrap="none">
            <a:spAutoFit/>
          </a:bodyPr>
          <a:lstStyle/>
          <a:p>
            <a:r>
              <a:rPr lang="sv-SE" b="1" i="1" dirty="0">
                <a:solidFill>
                  <a:schemeClr val="accent5">
                    <a:lumMod val="75000"/>
                  </a:schemeClr>
                </a:solidFill>
              </a:rPr>
              <a:t>www.sei-international.org</a:t>
            </a:r>
            <a:endParaRPr lang="en-US" b="1" i="1" dirty="0">
              <a:solidFill>
                <a:schemeClr val="accent5">
                  <a:lumMod val="75000"/>
                </a:schemeClr>
              </a:solidFill>
            </a:endParaRPr>
          </a:p>
        </p:txBody>
      </p:sp>
      <p:sp>
        <p:nvSpPr>
          <p:cNvPr id="9" name="TextBox 8"/>
          <p:cNvSpPr txBox="1"/>
          <p:nvPr/>
        </p:nvSpPr>
        <p:spPr>
          <a:xfrm>
            <a:off x="4887707" y="6169072"/>
            <a:ext cx="4256293" cy="369332"/>
          </a:xfrm>
          <a:prstGeom prst="rect">
            <a:avLst/>
          </a:prstGeom>
        </p:spPr>
        <p:txBody>
          <a:bodyPr wrap="none">
            <a:spAutoFit/>
          </a:bodyPr>
          <a:lstStyle/>
          <a:p>
            <a:r>
              <a:rPr lang="sv-SE" b="1" i="1" dirty="0">
                <a:solidFill>
                  <a:schemeClr val="accent2">
                    <a:lumMod val="50000"/>
                  </a:schemeClr>
                </a:solidFill>
              </a:rPr>
              <a:t>kim.andersson@sei-international.org</a:t>
            </a:r>
            <a:endParaRPr lang="en-US" b="1" i="1" dirty="0">
              <a:solidFill>
                <a:schemeClr val="accent2">
                  <a:lumMod val="50000"/>
                </a:schemeClr>
              </a:solidFill>
              <a:hlinkClick r:id="rId2"/>
            </a:endParaRPr>
          </a:p>
        </p:txBody>
      </p:sp>
      <p:grpSp>
        <p:nvGrpSpPr>
          <p:cNvPr id="3" name="Group 2"/>
          <p:cNvGrpSpPr/>
          <p:nvPr/>
        </p:nvGrpSpPr>
        <p:grpSpPr>
          <a:xfrm>
            <a:off x="107504" y="692696"/>
            <a:ext cx="4394280" cy="5035063"/>
            <a:chOff x="436457" y="260648"/>
            <a:chExt cx="4927631" cy="5646189"/>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l="6685" t="4306" r="7089"/>
            <a:stretch/>
          </p:blipFill>
          <p:spPr>
            <a:xfrm>
              <a:off x="436457" y="836712"/>
              <a:ext cx="4927631" cy="5070125"/>
            </a:xfrm>
            <a:prstGeom prst="rect">
              <a:avLst/>
            </a:prstGeom>
          </p:spPr>
        </p:pic>
        <p:sp>
          <p:nvSpPr>
            <p:cNvPr id="15" name="TextBox 14"/>
            <p:cNvSpPr txBox="1"/>
            <p:nvPr/>
          </p:nvSpPr>
          <p:spPr>
            <a:xfrm>
              <a:off x="1043539" y="260648"/>
              <a:ext cx="3816493" cy="609576"/>
            </a:xfrm>
            <a:prstGeom prst="rect">
              <a:avLst/>
            </a:prstGeom>
            <a:noFill/>
          </p:spPr>
          <p:txBody>
            <a:bodyPr wrap="square" rtlCol="0">
              <a:spAutoFit/>
            </a:bodyPr>
            <a:lstStyle/>
            <a:p>
              <a:pPr algn="ctr"/>
              <a:r>
                <a:rPr lang="en-US" sz="1600" dirty="0">
                  <a:solidFill>
                    <a:prstClr val="black">
                      <a:lumMod val="65000"/>
                      <a:lumOff val="35000"/>
                    </a:prstClr>
                  </a:solidFill>
                  <a:latin typeface="Arial Black"/>
                  <a:cs typeface="Arial Black"/>
                </a:rPr>
                <a:t>SEI Initiative on Sustainable Sanitation (SISS)</a:t>
              </a:r>
            </a:p>
          </p:txBody>
        </p:sp>
        <p:sp>
          <p:nvSpPr>
            <p:cNvPr id="2" name="Rectangle 1"/>
            <p:cNvSpPr/>
            <p:nvPr/>
          </p:nvSpPr>
          <p:spPr>
            <a:xfrm>
              <a:off x="436457" y="5301208"/>
              <a:ext cx="1759279" cy="605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4752528" y="5085184"/>
            <a:ext cx="4572000" cy="461665"/>
          </a:xfrm>
          <a:prstGeom prst="rect">
            <a:avLst/>
          </a:prstGeom>
        </p:spPr>
        <p:txBody>
          <a:bodyPr>
            <a:spAutoFit/>
          </a:bodyPr>
          <a:lstStyle/>
          <a:p>
            <a:r>
              <a:rPr lang="en-GB" sz="1200" i="1" dirty="0">
                <a:latin typeface="Arial Black" panose="020B0A04020102020204" pitchFamily="34" charset="0"/>
                <a:hlinkClick r:id="rId4"/>
              </a:rPr>
              <a:t>www.sei-international.org/publications?pid=2997</a:t>
            </a:r>
            <a:endParaRPr lang="en-GB" sz="1200" i="1" dirty="0">
              <a:latin typeface="Arial Black" panose="020B0A04020102020204" pitchFamily="34" charset="0"/>
            </a:endParaRPr>
          </a:p>
          <a:p>
            <a:endParaRPr lang="en-GB" sz="1200" i="1" dirty="0">
              <a:latin typeface="Arial Black" panose="020B0A04020102020204"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844824"/>
            <a:ext cx="1979841" cy="2769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52120" y="4777407"/>
            <a:ext cx="2339881" cy="307777"/>
          </a:xfrm>
          <a:prstGeom prst="rect">
            <a:avLst/>
          </a:prstGeom>
          <a:noFill/>
        </p:spPr>
        <p:txBody>
          <a:bodyPr wrap="square" rtlCol="0">
            <a:spAutoFit/>
          </a:bodyPr>
          <a:lstStyle/>
          <a:p>
            <a:pPr algn="ctr"/>
            <a:r>
              <a:rPr lang="sv-SE" sz="1400" i="1" dirty="0">
                <a:latin typeface="Arial Black" panose="020B0A04020102020204" pitchFamily="34" charset="0"/>
              </a:rPr>
              <a:t>För nedladdning:</a:t>
            </a:r>
          </a:p>
        </p:txBody>
      </p:sp>
    </p:spTree>
    <p:extLst>
      <p:ext uri="{BB962C8B-B14F-4D97-AF65-F5344CB8AC3E}">
        <p14:creationId xmlns:p14="http://schemas.microsoft.com/office/powerpoint/2010/main" val="325126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998" y="-70817"/>
            <a:ext cx="4166448" cy="576064"/>
          </a:xfrm>
          <a:prstGeom prst="rect">
            <a:avLst/>
          </a:prstGeom>
        </p:spPr>
        <p:txBody>
          <a:bodyPr vert="horz" lIns="91440" tIns="45720" rIns="91440" bIns="45720" rtlCol="0" anchor="ctr">
            <a:noAutofit/>
          </a:bodyPr>
          <a:lstStyle/>
          <a:p>
            <a:pPr>
              <a:spcBef>
                <a:spcPct val="0"/>
              </a:spcBef>
              <a:defRPr/>
            </a:pPr>
            <a:r>
              <a:rPr lang="sv-SE" sz="1600" b="1" i="1" dirty="0">
                <a:solidFill>
                  <a:prstClr val="black"/>
                </a:solidFill>
              </a:rPr>
              <a:t>Sanitet och avloppsvattenhantering: </a:t>
            </a:r>
          </a:p>
          <a:p>
            <a:pPr>
              <a:spcBef>
                <a:spcPct val="0"/>
              </a:spcBef>
              <a:defRPr/>
            </a:pPr>
            <a:r>
              <a:rPr lang="sv-SE" sz="1400" i="1" dirty="0">
                <a:solidFill>
                  <a:prstClr val="black"/>
                </a:solidFill>
              </a:rPr>
              <a:t>Stora skillnader på problem och kontext</a:t>
            </a:r>
          </a:p>
        </p:txBody>
      </p:sp>
      <p:pic>
        <p:nvPicPr>
          <p:cNvPr id="5" name="Picture 4" descr="C:\Users\KIM~1.AND\AppData\Local\Temp\wastewater-a-global-problem-with-differing-regional-issues_150a.jpg"/>
          <p:cNvPicPr/>
          <p:nvPr/>
        </p:nvPicPr>
        <p:blipFill rotWithShape="1">
          <a:blip r:embed="rId2" cstate="screen"/>
          <a:srcRect t="1404"/>
          <a:stretch/>
        </p:blipFill>
        <p:spPr bwMode="auto">
          <a:xfrm>
            <a:off x="94150" y="495722"/>
            <a:ext cx="5327198" cy="3240360"/>
          </a:xfrm>
          <a:prstGeom prst="rect">
            <a:avLst/>
          </a:prstGeom>
          <a:noFill/>
          <a:ln w="9525">
            <a:noFill/>
            <a:miter lim="800000"/>
            <a:headEnd/>
            <a:tailEnd/>
          </a:ln>
        </p:spPr>
      </p:pic>
      <p:pic>
        <p:nvPicPr>
          <p:cNvPr id="6" name="Picture 2" descr="C:\Users\kim.andersson\Dropbox\W&amp;R Gorakhpur case\Photos May 2014\DSCN5207.JPG"/>
          <p:cNvPicPr>
            <a:picLocks noChangeAspect="1" noChangeArrowheads="1"/>
          </p:cNvPicPr>
          <p:nvPr/>
        </p:nvPicPr>
        <p:blipFill>
          <a:blip r:embed="rId3" cstate="screen"/>
          <a:srcRect/>
          <a:stretch>
            <a:fillRect/>
          </a:stretch>
        </p:blipFill>
        <p:spPr bwMode="auto">
          <a:xfrm>
            <a:off x="7424655" y="1716344"/>
            <a:ext cx="1635088" cy="1999744"/>
          </a:xfrm>
          <a:prstGeom prst="rect">
            <a:avLst/>
          </a:prstGeom>
          <a:noFill/>
        </p:spPr>
      </p:pic>
      <p:sp>
        <p:nvSpPr>
          <p:cNvPr id="7" name="Rectangle 6"/>
          <p:cNvSpPr/>
          <p:nvPr/>
        </p:nvSpPr>
        <p:spPr>
          <a:xfrm>
            <a:off x="4229022" y="493351"/>
            <a:ext cx="1354858" cy="200055"/>
          </a:xfrm>
          <a:prstGeom prst="rect">
            <a:avLst/>
          </a:prstGeom>
        </p:spPr>
        <p:txBody>
          <a:bodyPr wrap="none">
            <a:spAutoFit/>
          </a:bodyPr>
          <a:lstStyle/>
          <a:p>
            <a:r>
              <a:rPr lang="en-US" sz="700" i="1" dirty="0">
                <a:solidFill>
                  <a:prstClr val="black"/>
                </a:solidFill>
              </a:rPr>
              <a:t>Source: UNEP/GRID-</a:t>
            </a:r>
            <a:r>
              <a:rPr lang="en-US" sz="700" i="1" dirty="0" err="1">
                <a:solidFill>
                  <a:prstClr val="black"/>
                </a:solidFill>
              </a:rPr>
              <a:t>Arendal</a:t>
            </a:r>
            <a:endParaRPr lang="en-US" sz="700" dirty="0">
              <a:solidFill>
                <a:prstClr val="black"/>
              </a:solidFill>
            </a:endParaRPr>
          </a:p>
        </p:txBody>
      </p:sp>
      <p:pic>
        <p:nvPicPr>
          <p:cNvPr id="8" name="Picture 2"/>
          <p:cNvPicPr>
            <a:picLocks noChangeAspect="1" noChangeArrowheads="1"/>
          </p:cNvPicPr>
          <p:nvPr/>
        </p:nvPicPr>
        <p:blipFill>
          <a:blip r:embed="rId4" cstate="screen"/>
          <a:srcRect/>
          <a:stretch>
            <a:fillRect/>
          </a:stretch>
        </p:blipFill>
        <p:spPr bwMode="auto">
          <a:xfrm>
            <a:off x="288528" y="3833193"/>
            <a:ext cx="2051224" cy="1368152"/>
          </a:xfrm>
          <a:prstGeom prst="rect">
            <a:avLst/>
          </a:prstGeom>
          <a:noFill/>
          <a:ln w="9525">
            <a:noFill/>
            <a:miter lim="800000"/>
            <a:headEnd/>
            <a:tailEnd/>
          </a:ln>
        </p:spPr>
      </p:pic>
      <p:pic>
        <p:nvPicPr>
          <p:cNvPr id="9" name="Picture 2" descr="PICT0103"/>
          <p:cNvPicPr>
            <a:picLocks noChangeAspect="1" noChangeArrowheads="1"/>
          </p:cNvPicPr>
          <p:nvPr/>
        </p:nvPicPr>
        <p:blipFill>
          <a:blip r:embed="rId5" cstate="screen"/>
          <a:srcRect/>
          <a:stretch>
            <a:fillRect/>
          </a:stretch>
        </p:blipFill>
        <p:spPr bwMode="auto">
          <a:xfrm>
            <a:off x="2627784" y="3812687"/>
            <a:ext cx="1872208" cy="1404156"/>
          </a:xfrm>
          <a:prstGeom prst="rect">
            <a:avLst/>
          </a:prstGeom>
          <a:noFill/>
          <a:ln w="9525">
            <a:noFill/>
            <a:miter lim="800000"/>
            <a:headEnd/>
            <a:tailEnd/>
          </a:ln>
        </p:spPr>
      </p:pic>
      <p:pic>
        <p:nvPicPr>
          <p:cNvPr id="10" name="Picture 2" descr="Septage_Discharge_Fishpond"/>
          <p:cNvPicPr>
            <a:picLocks noChangeAspect="1" noChangeArrowheads="1"/>
          </p:cNvPicPr>
          <p:nvPr/>
        </p:nvPicPr>
        <p:blipFill>
          <a:blip r:embed="rId6" cstate="screen"/>
          <a:srcRect/>
          <a:stretch>
            <a:fillRect/>
          </a:stretch>
        </p:blipFill>
        <p:spPr bwMode="auto">
          <a:xfrm>
            <a:off x="4709566" y="3807679"/>
            <a:ext cx="1878658" cy="1416821"/>
          </a:xfrm>
          <a:prstGeom prst="rect">
            <a:avLst/>
          </a:prstGeom>
          <a:noFill/>
          <a:ln w="9525">
            <a:noFill/>
            <a:miter lim="800000"/>
            <a:headEnd/>
            <a:tailEnd/>
          </a:ln>
        </p:spPr>
      </p:pic>
      <p:pic>
        <p:nvPicPr>
          <p:cNvPr id="11" name="Picture 5" descr="SSA40602"/>
          <p:cNvPicPr>
            <a:picLocks noChangeAspect="1" noChangeArrowheads="1"/>
          </p:cNvPicPr>
          <p:nvPr/>
        </p:nvPicPr>
        <p:blipFill>
          <a:blip r:embed="rId7" cstate="screen"/>
          <a:srcRect/>
          <a:stretch>
            <a:fillRect/>
          </a:stretch>
        </p:blipFill>
        <p:spPr bwMode="auto">
          <a:xfrm>
            <a:off x="7308304" y="253539"/>
            <a:ext cx="1751779" cy="1317057"/>
          </a:xfrm>
          <a:prstGeom prst="rect">
            <a:avLst/>
          </a:prstGeom>
          <a:noFill/>
        </p:spPr>
      </p:pic>
      <p:pic>
        <p:nvPicPr>
          <p:cNvPr id="12" name="Picture 7"/>
          <p:cNvPicPr>
            <a:picLocks noChangeAspect="1" noChangeArrowheads="1"/>
          </p:cNvPicPr>
          <p:nvPr/>
        </p:nvPicPr>
        <p:blipFill>
          <a:blip r:embed="rId8" cstate="screen"/>
          <a:srcRect t="3560" r="20646" b="6998"/>
          <a:stretch>
            <a:fillRect/>
          </a:stretch>
        </p:blipFill>
        <p:spPr bwMode="auto">
          <a:xfrm>
            <a:off x="5552348" y="255402"/>
            <a:ext cx="1584176" cy="1275231"/>
          </a:xfrm>
          <a:prstGeom prst="rect">
            <a:avLst/>
          </a:prstGeom>
          <a:noFill/>
          <a:ln w="9525">
            <a:noFill/>
            <a:miter lim="800000"/>
            <a:headEnd/>
            <a:tailEnd/>
          </a:ln>
        </p:spPr>
      </p:pic>
      <p:pic>
        <p:nvPicPr>
          <p:cNvPr id="13" name="Picture 2" descr="Unimproved latrine"/>
          <p:cNvPicPr>
            <a:picLocks noChangeAspect="1" noChangeArrowheads="1"/>
          </p:cNvPicPr>
          <p:nvPr/>
        </p:nvPicPr>
        <p:blipFill>
          <a:blip r:embed="rId9" cstate="screen"/>
          <a:srcRect/>
          <a:stretch>
            <a:fillRect/>
          </a:stretch>
        </p:blipFill>
        <p:spPr bwMode="auto">
          <a:xfrm>
            <a:off x="5535958" y="1705087"/>
            <a:ext cx="1628330" cy="2018785"/>
          </a:xfrm>
          <a:prstGeom prst="rect">
            <a:avLst/>
          </a:prstGeom>
          <a:noFill/>
        </p:spPr>
      </p:pic>
      <p:sp>
        <p:nvSpPr>
          <p:cNvPr id="15" name="Rectangle 14"/>
          <p:cNvSpPr/>
          <p:nvPr/>
        </p:nvSpPr>
        <p:spPr>
          <a:xfrm>
            <a:off x="-61778" y="5540982"/>
            <a:ext cx="6554400" cy="1379865"/>
          </a:xfrm>
          <a:prstGeom prst="rect">
            <a:avLst/>
          </a:prstGeom>
        </p:spPr>
        <p:txBody>
          <a:bodyPr wrap="square">
            <a:spAutoFit/>
          </a:bodyPr>
          <a:lstStyle/>
          <a:p>
            <a:pPr marL="285750" indent="-107950">
              <a:spcAft>
                <a:spcPts val="200"/>
              </a:spcAft>
              <a:buFontTx/>
              <a:buChar char="-"/>
            </a:pPr>
            <a:r>
              <a:rPr lang="sv-SE" sz="1300" dirty="0"/>
              <a:t>Omkring 90% av all genererat avloppsvatten i låginkomstländer släpps ut utan behandling</a:t>
            </a:r>
          </a:p>
          <a:p>
            <a:pPr marL="285750" indent="-107950">
              <a:spcAft>
                <a:spcPts val="200"/>
              </a:spcAft>
              <a:buFontTx/>
              <a:buChar char="-"/>
            </a:pPr>
            <a:r>
              <a:rPr lang="sv-SE" sz="1300" dirty="0"/>
              <a:t>2,4 miljarder människor saknar ’förbättrad’ sanitet (men 4,2 miljarder saknar funktionsdugliga sanitetssystem)</a:t>
            </a:r>
          </a:p>
          <a:p>
            <a:pPr marL="285750" indent="-107950">
              <a:spcAft>
                <a:spcPts val="200"/>
              </a:spcAft>
              <a:buFontTx/>
              <a:buChar char="-"/>
            </a:pPr>
            <a:r>
              <a:rPr lang="sv-SE" sz="1300" dirty="0"/>
              <a:t>Uppskattningsvis 1,8 miljoner barn dör varje år på grund av vattenrelaterade sjukdomar</a:t>
            </a:r>
          </a:p>
          <a:p>
            <a:pPr marL="285750" indent="-107950">
              <a:spcAft>
                <a:spcPts val="200"/>
              </a:spcAft>
              <a:buFontTx/>
              <a:buChar char="-"/>
            </a:pPr>
            <a:r>
              <a:rPr lang="sv-SE" sz="1300" dirty="0"/>
              <a:t>Cirka. 10% av den globala livsmedelsproduktionen odlas med förorenat avloppsvatten</a:t>
            </a:r>
          </a:p>
          <a:p>
            <a:pPr>
              <a:spcAft>
                <a:spcPts val="600"/>
              </a:spcAft>
              <a:buFont typeface="Arial" pitchFamily="34" charset="0"/>
              <a:buChar char="•"/>
            </a:pPr>
            <a:endParaRPr lang="en-US" sz="1200" dirty="0">
              <a:solidFill>
                <a:prstClr val="black"/>
              </a:solidFill>
            </a:endParaRPr>
          </a:p>
        </p:txBody>
      </p:sp>
      <p:pic>
        <p:nvPicPr>
          <p:cNvPr id="26" name="Picture 25" descr="C:\Users\kim.andersson\Dropbox\W&amp;R Gorakhpur case\Photos May 2014\DSCN5231.JPG"/>
          <p:cNvPicPr>
            <a:picLocks noChangeAspect="1" noChangeArrowheads="1"/>
          </p:cNvPicPr>
          <p:nvPr/>
        </p:nvPicPr>
        <p:blipFill rotWithShape="1">
          <a:blip r:embed="rId10" cstate="screen"/>
          <a:srcRect l="16424" b="2491"/>
          <a:stretch/>
        </p:blipFill>
        <p:spPr bwMode="auto">
          <a:xfrm>
            <a:off x="6840187" y="3812190"/>
            <a:ext cx="2196179" cy="2958386"/>
          </a:xfrm>
          <a:prstGeom prst="rect">
            <a:avLst/>
          </a:prstGeom>
          <a:noFill/>
        </p:spPr>
      </p:pic>
      <p:sp>
        <p:nvSpPr>
          <p:cNvPr id="27" name="TextBox 26"/>
          <p:cNvSpPr txBox="1"/>
          <p:nvPr/>
        </p:nvSpPr>
        <p:spPr>
          <a:xfrm>
            <a:off x="39247" y="5230964"/>
            <a:ext cx="6334625" cy="338554"/>
          </a:xfrm>
          <a:prstGeom prst="rect">
            <a:avLst/>
          </a:prstGeom>
          <a:noFill/>
        </p:spPr>
        <p:txBody>
          <a:bodyPr wrap="square" rtlCol="0">
            <a:spAutoFit/>
          </a:bodyPr>
          <a:lstStyle/>
          <a:p>
            <a:r>
              <a:rPr lang="sv-SE" sz="1600" dirty="0"/>
              <a:t>Några fakta relaterat till bristande sanitet och avloppshantering :</a:t>
            </a:r>
            <a:endParaRPr lang="en-US" sz="1600" dirty="0">
              <a:solidFill>
                <a:prstClr val="black"/>
              </a:solidFill>
            </a:endParaRPr>
          </a:p>
        </p:txBody>
      </p:sp>
    </p:spTree>
    <p:extLst>
      <p:ext uri="{BB962C8B-B14F-4D97-AF65-F5344CB8AC3E}">
        <p14:creationId xmlns:p14="http://schemas.microsoft.com/office/powerpoint/2010/main" val="68210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6984776" cy="720080"/>
          </a:xfrm>
        </p:spPr>
        <p:txBody>
          <a:bodyPr/>
          <a:lstStyle/>
          <a:p>
            <a:r>
              <a:rPr lang="sv-SE" sz="3200" b="1" i="1" dirty="0"/>
              <a:t>Millennie- till Hållbarhetsmål</a:t>
            </a:r>
          </a:p>
        </p:txBody>
      </p:sp>
      <p:pic>
        <p:nvPicPr>
          <p:cNvPr id="1026" name="Picture 2"/>
          <p:cNvPicPr>
            <a:picLocks noChangeAspect="1" noChangeArrowheads="1"/>
          </p:cNvPicPr>
          <p:nvPr/>
        </p:nvPicPr>
        <p:blipFill>
          <a:blip r:embed="rId3" cstate="print">
            <a:lum bright="5000" contrast="-5000"/>
            <a:extLst>
              <a:ext uri="{28A0092B-C50C-407E-A947-70E740481C1C}">
                <a14:useLocalDpi xmlns:a14="http://schemas.microsoft.com/office/drawing/2010/main"/>
              </a:ext>
            </a:extLst>
          </a:blip>
          <a:srcRect/>
          <a:stretch>
            <a:fillRect/>
          </a:stretch>
        </p:blipFill>
        <p:spPr bwMode="auto">
          <a:xfrm>
            <a:off x="1000547" y="3501008"/>
            <a:ext cx="7161452" cy="237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11560" y="4720786"/>
            <a:ext cx="1580046" cy="1316761"/>
            <a:chOff x="-210504" y="3872153"/>
            <a:chExt cx="1349467" cy="1124603"/>
          </a:xfrm>
        </p:grpSpPr>
        <p:sp>
          <p:nvSpPr>
            <p:cNvPr id="10" name="Oval 9"/>
            <p:cNvSpPr/>
            <p:nvPr/>
          </p:nvSpPr>
          <p:spPr>
            <a:xfrm>
              <a:off x="58843" y="3988644"/>
              <a:ext cx="1080120" cy="1008112"/>
            </a:xfrm>
            <a:prstGeom prst="ellipse">
              <a:avLst/>
            </a:prstGeom>
            <a:noFill/>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4F81BD">
                    <a:lumMod val="75000"/>
                  </a:srgbClr>
                </a:solidFill>
              </a:endParaRPr>
            </a:p>
          </p:txBody>
        </p:sp>
        <p:sp>
          <p:nvSpPr>
            <p:cNvPr id="11" name="TextBox 10"/>
            <p:cNvSpPr txBox="1"/>
            <p:nvPr/>
          </p:nvSpPr>
          <p:spPr>
            <a:xfrm>
              <a:off x="-210504" y="3872153"/>
              <a:ext cx="734358" cy="249719"/>
            </a:xfrm>
            <a:prstGeom prst="rect">
              <a:avLst/>
            </a:prstGeom>
            <a:noFill/>
            <a:ln>
              <a:noFill/>
            </a:ln>
          </p:spPr>
          <p:txBody>
            <a:bodyPr wrap="square" rtlCol="0">
              <a:spAutoFit/>
            </a:bodyPr>
            <a:lstStyle/>
            <a:p>
              <a:r>
                <a:rPr lang="sv-SE" sz="1300" b="1" dirty="0" err="1">
                  <a:solidFill>
                    <a:srgbClr val="4F81BD">
                      <a:lumMod val="75000"/>
                    </a:srgbClr>
                  </a:solidFill>
                </a:rPr>
                <a:t>MDGs</a:t>
              </a:r>
              <a:endParaRPr lang="en-GB" sz="1300" b="1" dirty="0">
                <a:solidFill>
                  <a:srgbClr val="4F81BD">
                    <a:lumMod val="75000"/>
                  </a:srgbClr>
                </a:solidFill>
              </a:endParaRPr>
            </a:p>
          </p:txBody>
        </p:sp>
      </p:grpSp>
      <p:grpSp>
        <p:nvGrpSpPr>
          <p:cNvPr id="15" name="Group 14"/>
          <p:cNvGrpSpPr/>
          <p:nvPr/>
        </p:nvGrpSpPr>
        <p:grpSpPr>
          <a:xfrm>
            <a:off x="1187624" y="3626749"/>
            <a:ext cx="4892285" cy="2178515"/>
            <a:chOff x="1187624" y="3554741"/>
            <a:chExt cx="4892285" cy="2178515"/>
          </a:xfrm>
        </p:grpSpPr>
        <p:sp>
          <p:nvSpPr>
            <p:cNvPr id="12" name="TextBox 11"/>
            <p:cNvSpPr txBox="1"/>
            <p:nvPr/>
          </p:nvSpPr>
          <p:spPr>
            <a:xfrm>
              <a:off x="5220072" y="3554741"/>
              <a:ext cx="859837" cy="292388"/>
            </a:xfrm>
            <a:prstGeom prst="rect">
              <a:avLst/>
            </a:prstGeom>
            <a:noFill/>
            <a:ln>
              <a:noFill/>
            </a:ln>
          </p:spPr>
          <p:txBody>
            <a:bodyPr wrap="square" rtlCol="0">
              <a:spAutoFit/>
            </a:bodyPr>
            <a:lstStyle/>
            <a:p>
              <a:r>
                <a:rPr lang="sv-SE" sz="1300" b="1" dirty="0">
                  <a:solidFill>
                    <a:srgbClr val="C00000"/>
                  </a:solidFill>
                </a:rPr>
                <a:t>SDGs?</a:t>
              </a:r>
              <a:endParaRPr lang="en-GB" sz="1300" b="1" dirty="0">
                <a:solidFill>
                  <a:srgbClr val="C00000"/>
                </a:solidFill>
              </a:endParaRPr>
            </a:p>
          </p:txBody>
        </p:sp>
        <p:sp>
          <p:nvSpPr>
            <p:cNvPr id="4" name="Rounded Rectangle 3"/>
            <p:cNvSpPr/>
            <p:nvPr/>
          </p:nvSpPr>
          <p:spPr>
            <a:xfrm>
              <a:off x="1187624" y="3861048"/>
              <a:ext cx="4320480" cy="1872208"/>
            </a:xfrm>
            <a:prstGeom prst="roundRect">
              <a:avLst/>
            </a:prstGeom>
            <a:noFill/>
            <a:ln>
              <a:solidFill>
                <a:srgbClr val="C0000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prstClr val="black"/>
                </a:solidFill>
              </a:endParaRPr>
            </a:p>
          </p:txBody>
        </p:sp>
      </p:grpSp>
      <p:sp>
        <p:nvSpPr>
          <p:cNvPr id="14" name="Rounded Rectangle 13"/>
          <p:cNvSpPr/>
          <p:nvPr/>
        </p:nvSpPr>
        <p:spPr>
          <a:xfrm>
            <a:off x="1187623" y="3933056"/>
            <a:ext cx="6736591" cy="1872208"/>
          </a:xfrm>
          <a:prstGeom prst="roundRect">
            <a:avLst/>
          </a:prstGeom>
          <a:noFill/>
          <a:ln>
            <a:solidFill>
              <a:srgbClr val="C0000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prstClr val="black"/>
              </a:solidFill>
            </a:endParaRPr>
          </a:p>
        </p:txBody>
      </p:sp>
      <p:sp>
        <p:nvSpPr>
          <p:cNvPr id="16" name="Rectangle 15"/>
          <p:cNvSpPr/>
          <p:nvPr/>
        </p:nvSpPr>
        <p:spPr>
          <a:xfrm>
            <a:off x="395536" y="1515283"/>
            <a:ext cx="8424936" cy="1815882"/>
          </a:xfrm>
          <a:prstGeom prst="rect">
            <a:avLst/>
          </a:prstGeom>
        </p:spPr>
        <p:txBody>
          <a:bodyPr wrap="square">
            <a:spAutoFit/>
          </a:bodyPr>
          <a:lstStyle/>
          <a:p>
            <a:pPr>
              <a:defRPr/>
            </a:pPr>
            <a:r>
              <a:rPr lang="sv-SE" sz="1600" dirty="0">
                <a:solidFill>
                  <a:prstClr val="black"/>
                </a:solidFill>
              </a:rPr>
              <a:t>6.2 Senast 2030 säkerställa att alla har </a:t>
            </a:r>
            <a:r>
              <a:rPr lang="sv-SE" sz="1600" b="1" i="1" dirty="0">
                <a:solidFill>
                  <a:srgbClr val="FF0000"/>
                </a:solidFill>
              </a:rPr>
              <a:t>tillgång till fullgod och rättvis sanitet och hygien </a:t>
            </a:r>
            <a:r>
              <a:rPr lang="sv-SE" sz="1600" dirty="0">
                <a:solidFill>
                  <a:prstClr val="black"/>
                </a:solidFill>
              </a:rPr>
              <a:t>och att ingen behöver uträtta sina behov utomhus. </a:t>
            </a:r>
            <a:r>
              <a:rPr lang="sv-SE" sz="1600" b="1" i="1" dirty="0">
                <a:solidFill>
                  <a:srgbClr val="FF0000"/>
                </a:solidFill>
              </a:rPr>
              <a:t>Särskild uppmärksamhet </a:t>
            </a:r>
            <a:r>
              <a:rPr lang="sv-SE" sz="1600" dirty="0">
                <a:solidFill>
                  <a:prstClr val="black"/>
                </a:solidFill>
              </a:rPr>
              <a:t>bör ägnas </a:t>
            </a:r>
            <a:r>
              <a:rPr lang="sv-SE" sz="1600" b="1" i="1" dirty="0">
                <a:solidFill>
                  <a:srgbClr val="FF0000"/>
                </a:solidFill>
              </a:rPr>
              <a:t>åt</a:t>
            </a:r>
            <a:r>
              <a:rPr lang="sv-SE" sz="1600" dirty="0">
                <a:solidFill>
                  <a:prstClr val="black"/>
                </a:solidFill>
              </a:rPr>
              <a:t> behoven hos </a:t>
            </a:r>
            <a:r>
              <a:rPr lang="sv-SE" sz="1600" b="1" i="1" dirty="0">
                <a:solidFill>
                  <a:srgbClr val="FF0000"/>
                </a:solidFill>
              </a:rPr>
              <a:t>kvinnor och flickor samt människor i utsatta situationer</a:t>
            </a:r>
            <a:r>
              <a:rPr lang="sv-SE" sz="1600" i="1" dirty="0">
                <a:solidFill>
                  <a:srgbClr val="FF0000"/>
                </a:solidFill>
              </a:rPr>
              <a:t>.</a:t>
            </a:r>
          </a:p>
          <a:p>
            <a:pPr>
              <a:defRPr/>
            </a:pPr>
            <a:endParaRPr lang="sv-SE" sz="1600" dirty="0">
              <a:solidFill>
                <a:prstClr val="black"/>
              </a:solidFill>
            </a:endParaRPr>
          </a:p>
          <a:p>
            <a:pPr>
              <a:defRPr/>
            </a:pPr>
            <a:r>
              <a:rPr lang="sv-SE" sz="1600" dirty="0">
                <a:solidFill>
                  <a:prstClr val="black"/>
                </a:solidFill>
              </a:rPr>
              <a:t>6.3 Till 2030 </a:t>
            </a:r>
            <a:r>
              <a:rPr lang="sv-SE" sz="1600" b="1" i="1" dirty="0">
                <a:solidFill>
                  <a:srgbClr val="FF0000"/>
                </a:solidFill>
              </a:rPr>
              <a:t>förbättra vattenkvaliteten </a:t>
            </a:r>
            <a:r>
              <a:rPr lang="sv-SE" sz="1600" dirty="0">
                <a:solidFill>
                  <a:prstClr val="black"/>
                </a:solidFill>
              </a:rPr>
              <a:t>genom att minska föroreningar, stoppa dumpning och minimera utsläpp av farliga kemikalier och material, </a:t>
            </a:r>
            <a:r>
              <a:rPr lang="sv-SE" sz="1600" b="1" i="1" dirty="0">
                <a:solidFill>
                  <a:srgbClr val="FF0000"/>
                </a:solidFill>
              </a:rPr>
              <a:t>halvera andelen obehandlat avloppsvatten och väsentligt öka återvinningen och en säker återanvändning globalt</a:t>
            </a:r>
            <a:r>
              <a:rPr lang="sv-SE" sz="1600" b="1" i="1" dirty="0">
                <a:solidFill>
                  <a:prstClr val="black"/>
                </a:solidFill>
              </a:rPr>
              <a:t>.</a:t>
            </a:r>
            <a:endParaRPr lang="en-US" sz="1600" b="1" i="1" dirty="0">
              <a:solidFill>
                <a:srgbClr val="FF0000"/>
              </a:solidFill>
            </a:endParaRPr>
          </a:p>
        </p:txBody>
      </p:sp>
      <p:sp>
        <p:nvSpPr>
          <p:cNvPr id="17" name="Rectangle 16"/>
          <p:cNvSpPr/>
          <p:nvPr/>
        </p:nvSpPr>
        <p:spPr>
          <a:xfrm>
            <a:off x="395536" y="895003"/>
            <a:ext cx="8056884" cy="292388"/>
          </a:xfrm>
          <a:prstGeom prst="rect">
            <a:avLst/>
          </a:prstGeom>
        </p:spPr>
        <p:txBody>
          <a:bodyPr wrap="square">
            <a:spAutoFit/>
          </a:bodyPr>
          <a:lstStyle/>
          <a:p>
            <a:r>
              <a:rPr lang="en-US" sz="1300" b="1" i="1" dirty="0"/>
              <a:t>Millennium Development Goals (MDG) to Sustainable Development Goals (SDG)</a:t>
            </a:r>
            <a:endParaRPr lang="en-GB" sz="1300" i="1" dirty="0"/>
          </a:p>
        </p:txBody>
      </p:sp>
      <p:pic>
        <p:nvPicPr>
          <p:cNvPr id="18" name="Picture 4" descr="http://wordpressdev.foundationcenter.org/sdgfunders/wp-content/uploads/sites/13/2015/09/sdgs-list-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55996"/>
            <a:ext cx="2195736" cy="126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4" y="811866"/>
            <a:ext cx="4572000" cy="430887"/>
          </a:xfrm>
          <a:prstGeom prst="rect">
            <a:avLst/>
          </a:prstGeom>
        </p:spPr>
        <p:txBody>
          <a:bodyPr>
            <a:spAutoFit/>
          </a:bodyPr>
          <a:lstStyle/>
          <a:p>
            <a:pPr algn="ctr"/>
            <a:r>
              <a:rPr lang="sv-SE" sz="1100" b="1" dirty="0"/>
              <a:t>Bristande tillgång till sanitet </a:t>
            </a:r>
            <a:r>
              <a:rPr lang="sv-SE" sz="1100" dirty="0"/>
              <a:t>: Andel av befolkningen med tillgång till</a:t>
            </a:r>
            <a:br>
              <a:rPr lang="sv-SE" sz="1100" dirty="0"/>
            </a:br>
            <a:r>
              <a:rPr lang="sv-SE" sz="1100" dirty="0"/>
              <a:t>                             förbättrad sanitet, 2015</a:t>
            </a:r>
            <a:endParaRPr lang="en-GB" sz="1100" dirty="0">
              <a:solidFill>
                <a:prstClr val="black"/>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8" t="4368" b="3280"/>
          <a:stretch/>
        </p:blipFill>
        <p:spPr bwMode="auto">
          <a:xfrm>
            <a:off x="132904" y="1215588"/>
            <a:ext cx="4320000" cy="2192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7" t="4231" b="3589"/>
          <a:stretch/>
        </p:blipFill>
        <p:spPr bwMode="auto">
          <a:xfrm>
            <a:off x="4716946" y="1215587"/>
            <a:ext cx="4320000" cy="219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6"/>
          <a:stretch/>
        </p:blipFill>
        <p:spPr bwMode="auto">
          <a:xfrm>
            <a:off x="132910" y="3753287"/>
            <a:ext cx="4331686"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19"/>
          <a:stretch/>
        </p:blipFill>
        <p:spPr bwMode="auto">
          <a:xfrm>
            <a:off x="4716946" y="3753288"/>
            <a:ext cx="4354181"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42420" y="3522454"/>
            <a:ext cx="4572000" cy="261610"/>
          </a:xfrm>
          <a:prstGeom prst="rect">
            <a:avLst/>
          </a:prstGeom>
        </p:spPr>
        <p:txBody>
          <a:bodyPr>
            <a:spAutoFit/>
          </a:bodyPr>
          <a:lstStyle/>
          <a:p>
            <a:r>
              <a:rPr lang="sv-SE" sz="1100" b="1" dirty="0"/>
              <a:t>Undernäring</a:t>
            </a:r>
            <a:r>
              <a:rPr lang="sv-SE" sz="1100" dirty="0"/>
              <a:t>: Andel av barn under fem med negativ tillväxt, 2015</a:t>
            </a:r>
            <a:endParaRPr lang="en-GB" sz="1100" dirty="0">
              <a:solidFill>
                <a:prstClr val="black"/>
              </a:solidFill>
            </a:endParaRPr>
          </a:p>
        </p:txBody>
      </p:sp>
      <p:sp>
        <p:nvSpPr>
          <p:cNvPr id="4" name="Rectangle 3"/>
          <p:cNvSpPr/>
          <p:nvPr/>
        </p:nvSpPr>
        <p:spPr>
          <a:xfrm>
            <a:off x="4663965" y="5852452"/>
            <a:ext cx="1263487" cy="215444"/>
          </a:xfrm>
          <a:prstGeom prst="rect">
            <a:avLst/>
          </a:prstGeom>
        </p:spPr>
        <p:txBody>
          <a:bodyPr wrap="none">
            <a:spAutoFit/>
          </a:bodyPr>
          <a:lstStyle/>
          <a:p>
            <a:r>
              <a:rPr lang="en-GB" sz="800" i="1" dirty="0">
                <a:solidFill>
                  <a:prstClr val="black"/>
                </a:solidFill>
              </a:rPr>
              <a:t>Based on UNICEF data</a:t>
            </a:r>
            <a:endParaRPr lang="en-GB" sz="800" dirty="0">
              <a:solidFill>
                <a:prstClr val="black"/>
              </a:solidFill>
            </a:endParaRPr>
          </a:p>
        </p:txBody>
      </p:sp>
      <p:sp>
        <p:nvSpPr>
          <p:cNvPr id="5" name="Rectangle 4"/>
          <p:cNvSpPr/>
          <p:nvPr/>
        </p:nvSpPr>
        <p:spPr>
          <a:xfrm>
            <a:off x="73596" y="5839752"/>
            <a:ext cx="1297074" cy="215444"/>
          </a:xfrm>
          <a:prstGeom prst="rect">
            <a:avLst/>
          </a:prstGeom>
        </p:spPr>
        <p:txBody>
          <a:bodyPr wrap="square">
            <a:spAutoFit/>
          </a:bodyPr>
          <a:lstStyle/>
          <a:p>
            <a:r>
              <a:rPr lang="en-GB" sz="800" i="1" dirty="0">
                <a:solidFill>
                  <a:prstClr val="black"/>
                </a:solidFill>
              </a:rPr>
              <a:t>Based on IAASTD data</a:t>
            </a:r>
          </a:p>
        </p:txBody>
      </p:sp>
      <p:sp>
        <p:nvSpPr>
          <p:cNvPr id="6" name="Rectangle 5"/>
          <p:cNvSpPr/>
          <p:nvPr/>
        </p:nvSpPr>
        <p:spPr>
          <a:xfrm>
            <a:off x="48196" y="3531622"/>
            <a:ext cx="4572000" cy="261610"/>
          </a:xfrm>
          <a:prstGeom prst="rect">
            <a:avLst/>
          </a:prstGeom>
        </p:spPr>
        <p:txBody>
          <a:bodyPr>
            <a:spAutoFit/>
          </a:bodyPr>
          <a:lstStyle/>
          <a:p>
            <a:r>
              <a:rPr lang="sv-SE" sz="1100" b="1" dirty="0"/>
              <a:t>Vattenbrist: </a:t>
            </a:r>
            <a:r>
              <a:rPr lang="sv-SE" sz="1100" dirty="0"/>
              <a:t>Områden med fysisk eller ekonomisk vattenbrist</a:t>
            </a:r>
            <a:r>
              <a:rPr lang="en-GB" sz="1100" dirty="0">
                <a:solidFill>
                  <a:prstClr val="black"/>
                </a:solidFill>
              </a:rPr>
              <a:t>, 2007</a:t>
            </a:r>
          </a:p>
        </p:txBody>
      </p:sp>
      <p:sp>
        <p:nvSpPr>
          <p:cNvPr id="7" name="Rectangle 6"/>
          <p:cNvSpPr/>
          <p:nvPr/>
        </p:nvSpPr>
        <p:spPr>
          <a:xfrm>
            <a:off x="4645596" y="3192347"/>
            <a:ext cx="1414170" cy="215444"/>
          </a:xfrm>
          <a:prstGeom prst="rect">
            <a:avLst/>
          </a:prstGeom>
        </p:spPr>
        <p:txBody>
          <a:bodyPr wrap="none">
            <a:spAutoFit/>
          </a:bodyPr>
          <a:lstStyle/>
          <a:p>
            <a:r>
              <a:rPr lang="en-GB" sz="800" i="1" dirty="0">
                <a:solidFill>
                  <a:prstClr val="black"/>
                </a:solidFill>
              </a:rPr>
              <a:t>Based on World Bank data</a:t>
            </a:r>
          </a:p>
        </p:txBody>
      </p:sp>
      <p:sp>
        <p:nvSpPr>
          <p:cNvPr id="8" name="Rectangle 7"/>
          <p:cNvSpPr/>
          <p:nvPr/>
        </p:nvSpPr>
        <p:spPr>
          <a:xfrm>
            <a:off x="4497884" y="817244"/>
            <a:ext cx="4716536" cy="430887"/>
          </a:xfrm>
          <a:prstGeom prst="rect">
            <a:avLst/>
          </a:prstGeom>
        </p:spPr>
        <p:txBody>
          <a:bodyPr wrap="square">
            <a:spAutoFit/>
          </a:bodyPr>
          <a:lstStyle/>
          <a:p>
            <a:r>
              <a:rPr lang="sv-SE" sz="1100" b="1" dirty="0"/>
              <a:t>Sjukdom:  </a:t>
            </a:r>
            <a:r>
              <a:rPr lang="sv-SE" sz="1100" dirty="0"/>
              <a:t>Andel av det totala antalet dödsfall som beror på smittsamma </a:t>
            </a:r>
          </a:p>
          <a:p>
            <a:r>
              <a:rPr lang="sv-SE" sz="1100" dirty="0"/>
              <a:t>           sjukdomar eller moderns, prenatal eller näringsförhållanden, 2012</a:t>
            </a:r>
          </a:p>
        </p:txBody>
      </p:sp>
      <p:sp>
        <p:nvSpPr>
          <p:cNvPr id="14" name="Rectangle 13"/>
          <p:cNvSpPr/>
          <p:nvPr/>
        </p:nvSpPr>
        <p:spPr>
          <a:xfrm>
            <a:off x="61486" y="3192347"/>
            <a:ext cx="1087157" cy="215444"/>
          </a:xfrm>
          <a:prstGeom prst="rect">
            <a:avLst/>
          </a:prstGeom>
        </p:spPr>
        <p:txBody>
          <a:bodyPr wrap="none">
            <a:spAutoFit/>
          </a:bodyPr>
          <a:lstStyle/>
          <a:p>
            <a:r>
              <a:rPr lang="en-GB" sz="800" i="1" dirty="0">
                <a:solidFill>
                  <a:prstClr val="black"/>
                </a:solidFill>
              </a:rPr>
              <a:t>Based on JMP data</a:t>
            </a:r>
          </a:p>
        </p:txBody>
      </p:sp>
      <p:sp>
        <p:nvSpPr>
          <p:cNvPr id="9" name="Rectangle 8"/>
          <p:cNvSpPr/>
          <p:nvPr/>
        </p:nvSpPr>
        <p:spPr>
          <a:xfrm>
            <a:off x="192285" y="45449"/>
            <a:ext cx="9011090" cy="669414"/>
          </a:xfrm>
          <a:prstGeom prst="rect">
            <a:avLst/>
          </a:prstGeom>
        </p:spPr>
        <p:txBody>
          <a:bodyPr wrap="square">
            <a:spAutoFit/>
          </a:bodyPr>
          <a:lstStyle/>
          <a:p>
            <a:pPr>
              <a:spcAft>
                <a:spcPts val="300"/>
              </a:spcAft>
            </a:pPr>
            <a:r>
              <a:rPr lang="sv-SE" b="1" dirty="0"/>
              <a:t>Sanitet en del av lösningen? </a:t>
            </a:r>
          </a:p>
          <a:p>
            <a:r>
              <a:rPr lang="sv-SE" sz="1600" i="1" dirty="0"/>
              <a:t>- Kartläggning av några viktiga globala utmaningar som hållbar sanitet kan bidra till att lösa</a:t>
            </a:r>
            <a:endParaRPr lang="en-GB" sz="1600" i="1" dirty="0">
              <a:solidFill>
                <a:srgbClr val="C0504D">
                  <a:lumMod val="75000"/>
                </a:srgbClr>
              </a:solidFill>
            </a:endParaRPr>
          </a:p>
        </p:txBody>
      </p:sp>
    </p:spTree>
    <p:extLst>
      <p:ext uri="{BB962C8B-B14F-4D97-AF65-F5344CB8AC3E}">
        <p14:creationId xmlns:p14="http://schemas.microsoft.com/office/powerpoint/2010/main" val="284762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13394" y="117656"/>
            <a:ext cx="467544" cy="462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7504" y="117656"/>
            <a:ext cx="8973434" cy="584775"/>
          </a:xfrm>
          <a:prstGeom prst="rect">
            <a:avLst/>
          </a:prstGeom>
        </p:spPr>
        <p:txBody>
          <a:bodyPr wrap="square">
            <a:spAutoFit/>
          </a:bodyPr>
          <a:lstStyle/>
          <a:p>
            <a:r>
              <a:rPr lang="sv-SE" sz="1600" b="1" dirty="0">
                <a:solidFill>
                  <a:schemeClr val="accent2">
                    <a:lumMod val="75000"/>
                  </a:schemeClr>
                </a:solidFill>
              </a:rPr>
              <a:t>Bortom Mål 6:</a:t>
            </a:r>
            <a:r>
              <a:rPr lang="sv-SE" sz="1600" dirty="0">
                <a:solidFill>
                  <a:schemeClr val="accent2">
                    <a:lumMod val="75000"/>
                  </a:schemeClr>
                </a:solidFill>
              </a:rPr>
              <a:t> 	Mer hållbar sanitet och avloppshantering kan bidra till att 				uppfylla flera av de hållbara utvecklingsmålen</a:t>
            </a:r>
            <a:endParaRPr lang="en-GB" sz="1600" dirty="0">
              <a:solidFill>
                <a:schemeClr val="accent2">
                  <a:lumMod val="75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92821" y="-1197369"/>
            <a:ext cx="4974823" cy="90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2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332656"/>
            <a:ext cx="6552728" cy="830997"/>
          </a:xfrm>
          <a:prstGeom prst="rect">
            <a:avLst/>
          </a:prstGeom>
        </p:spPr>
        <p:txBody>
          <a:bodyPr wrap="square">
            <a:spAutoFit/>
          </a:bodyPr>
          <a:lstStyle/>
          <a:p>
            <a:pPr algn="ctr"/>
            <a:r>
              <a:rPr lang="sv-SE" sz="2400" dirty="0"/>
              <a:t>Övergripande </a:t>
            </a:r>
            <a:r>
              <a:rPr lang="sv-SE" sz="2400" b="1" dirty="0">
                <a:solidFill>
                  <a:srgbClr val="FF0000"/>
                </a:solidFill>
              </a:rPr>
              <a:t>hållbarhetskriterier</a:t>
            </a:r>
            <a:r>
              <a:rPr lang="sv-SE" sz="2400" dirty="0"/>
              <a:t> för sanitet och avloppshantering </a:t>
            </a:r>
            <a:endParaRPr lang="en-GB" sz="2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937" y="1268760"/>
            <a:ext cx="4629335" cy="3898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9552" y="5517232"/>
            <a:ext cx="8424936" cy="523220"/>
          </a:xfrm>
          <a:prstGeom prst="rect">
            <a:avLst/>
          </a:prstGeom>
        </p:spPr>
        <p:txBody>
          <a:bodyPr wrap="square">
            <a:spAutoFit/>
          </a:bodyPr>
          <a:lstStyle/>
          <a:p>
            <a:pPr algn="ctr"/>
            <a:r>
              <a:rPr lang="en-US" sz="1400" i="1" dirty="0"/>
              <a:t>Based on the sustainability criteria for sanitation systems identified by Sustainable Sanitation Alliance (www.susana.org)</a:t>
            </a:r>
          </a:p>
        </p:txBody>
      </p:sp>
    </p:spTree>
    <p:extLst>
      <p:ext uri="{BB962C8B-B14F-4D97-AF65-F5344CB8AC3E}">
        <p14:creationId xmlns:p14="http://schemas.microsoft.com/office/powerpoint/2010/main" val="1633374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764704"/>
            <a:ext cx="6802379" cy="338554"/>
          </a:xfrm>
          <a:prstGeom prst="rect">
            <a:avLst/>
          </a:prstGeom>
          <a:noFill/>
        </p:spPr>
        <p:txBody>
          <a:bodyPr wrap="square" rtlCol="0">
            <a:spAutoFit/>
          </a:bodyPr>
          <a:lstStyle/>
          <a:p>
            <a:r>
              <a:rPr lang="sv-SE" sz="1600" b="1" dirty="0"/>
              <a:t>Planering av sanitet och avloppshantering från ett resursperspektiv </a:t>
            </a:r>
            <a:endParaRPr lang="en-US" sz="1600" b="1" dirty="0"/>
          </a:p>
        </p:txBody>
      </p:sp>
      <p:pic>
        <p:nvPicPr>
          <p:cNvPr id="2050" name="Picture 2" descr="C:\Users\kim.andersson\Documents\SISS\WP2\Urban sustainability paper\Fig 2 al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12776"/>
            <a:ext cx="8820472" cy="35349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298" y="-14514"/>
            <a:ext cx="5576896" cy="353943"/>
          </a:xfrm>
          <a:prstGeom prst="rect">
            <a:avLst/>
          </a:prstGeom>
          <a:solidFill>
            <a:srgbClr val="C8C058"/>
          </a:solidFill>
        </p:spPr>
        <p:txBody>
          <a:bodyPr wrap="square" rtlCol="0">
            <a:spAutoFit/>
          </a:bodyPr>
          <a:lstStyle/>
          <a:p>
            <a:pPr algn="ctr"/>
            <a:r>
              <a:rPr lang="en-GB" sz="1700" b="1" dirty="0">
                <a:solidFill>
                  <a:schemeClr val="bg1"/>
                </a:solidFill>
              </a:rPr>
              <a:t>RESURSFÖRVALTNING OCH ÅTERVINNING </a:t>
            </a:r>
          </a:p>
        </p:txBody>
      </p:sp>
    </p:spTree>
    <p:extLst>
      <p:ext uri="{BB962C8B-B14F-4D97-AF65-F5344CB8AC3E}">
        <p14:creationId xmlns:p14="http://schemas.microsoft.com/office/powerpoint/2010/main" val="395051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214868" y="1628800"/>
            <a:ext cx="8749620" cy="3744416"/>
          </a:xfrm>
          <a:prstGeom prst="rect">
            <a:avLst/>
          </a:prstGeom>
        </p:spPr>
      </p:pic>
      <p:sp>
        <p:nvSpPr>
          <p:cNvPr id="2" name="Rectangle 1"/>
          <p:cNvSpPr/>
          <p:nvPr/>
        </p:nvSpPr>
        <p:spPr>
          <a:xfrm>
            <a:off x="1259632" y="620688"/>
            <a:ext cx="6696744" cy="646331"/>
          </a:xfrm>
          <a:prstGeom prst="rect">
            <a:avLst/>
          </a:prstGeom>
        </p:spPr>
        <p:txBody>
          <a:bodyPr wrap="square">
            <a:spAutoFit/>
          </a:bodyPr>
          <a:lstStyle/>
          <a:p>
            <a:pPr algn="ctr"/>
            <a:r>
              <a:rPr lang="sv-SE" b="1" dirty="0"/>
              <a:t>Översikt över avfallsresurser och möjligheter för förbättrad resursförvaltning och återvinning</a:t>
            </a:r>
            <a:endParaRPr lang="en-GB" b="1" dirty="0"/>
          </a:p>
        </p:txBody>
      </p:sp>
      <p:sp>
        <p:nvSpPr>
          <p:cNvPr id="6" name="Rectangle 5"/>
          <p:cNvSpPr/>
          <p:nvPr/>
        </p:nvSpPr>
        <p:spPr>
          <a:xfrm>
            <a:off x="-11298" y="-14514"/>
            <a:ext cx="5576896" cy="353943"/>
          </a:xfrm>
          <a:prstGeom prst="rect">
            <a:avLst/>
          </a:prstGeom>
          <a:solidFill>
            <a:srgbClr val="C8C058"/>
          </a:solidFill>
        </p:spPr>
        <p:txBody>
          <a:bodyPr wrap="square" rtlCol="0">
            <a:spAutoFit/>
          </a:bodyPr>
          <a:lstStyle/>
          <a:p>
            <a:pPr algn="ctr"/>
            <a:r>
              <a:rPr lang="en-GB" sz="1700" b="1" dirty="0">
                <a:solidFill>
                  <a:schemeClr val="bg1"/>
                </a:solidFill>
              </a:rPr>
              <a:t>RESURSFÖRVALTNING OCH ÅTERVINNING </a:t>
            </a:r>
          </a:p>
        </p:txBody>
      </p:sp>
    </p:spTree>
    <p:extLst>
      <p:ext uri="{BB962C8B-B14F-4D97-AF65-F5344CB8AC3E}">
        <p14:creationId xmlns:p14="http://schemas.microsoft.com/office/powerpoint/2010/main" val="325200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 name="Group 85"/>
          <p:cNvGrpSpPr/>
          <p:nvPr/>
        </p:nvGrpSpPr>
        <p:grpSpPr>
          <a:xfrm>
            <a:off x="100557" y="332656"/>
            <a:ext cx="9045740" cy="5559527"/>
            <a:chOff x="100557" y="254163"/>
            <a:chExt cx="9045740" cy="5559527"/>
          </a:xfrm>
        </p:grpSpPr>
        <p:pic>
          <p:nvPicPr>
            <p:cNvPr id="8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33" t="-3197" r="5739" b="9029"/>
            <a:stretch/>
          </p:blipFill>
          <p:spPr bwMode="auto">
            <a:xfrm>
              <a:off x="100557" y="254163"/>
              <a:ext cx="9045740" cy="555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Rectangle 87"/>
            <p:cNvSpPr/>
            <p:nvPr/>
          </p:nvSpPr>
          <p:spPr>
            <a:xfrm>
              <a:off x="3131840" y="518200"/>
              <a:ext cx="187220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9" name="Rectangle 88"/>
            <p:cNvSpPr/>
            <p:nvPr/>
          </p:nvSpPr>
          <p:spPr>
            <a:xfrm>
              <a:off x="5940152" y="534048"/>
              <a:ext cx="194421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0" name="Rectangle 89"/>
            <p:cNvSpPr/>
            <p:nvPr/>
          </p:nvSpPr>
          <p:spPr>
            <a:xfrm>
              <a:off x="7930538" y="3645024"/>
              <a:ext cx="96194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91" name="Straight Connector 90"/>
            <p:cNvCxnSpPr/>
            <p:nvPr/>
          </p:nvCxnSpPr>
          <p:spPr>
            <a:xfrm>
              <a:off x="6999317" y="2021225"/>
              <a:ext cx="936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899608" y="2019320"/>
              <a:ext cx="0" cy="684000"/>
            </a:xfrm>
            <a:prstGeom prst="line">
              <a:avLst/>
            </a:prstGeom>
            <a:ln w="76200">
              <a:solidFill>
                <a:schemeClr val="accent6">
                  <a:lumMod val="50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7812360" y="3501008"/>
              <a:ext cx="360040"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94" name="Straight Connector 93"/>
            <p:cNvCxnSpPr/>
            <p:nvPr/>
          </p:nvCxnSpPr>
          <p:spPr>
            <a:xfrm>
              <a:off x="7596336" y="3537072"/>
              <a:ext cx="0" cy="504000"/>
            </a:xfrm>
            <a:prstGeom prst="line">
              <a:avLst/>
            </a:prstGeom>
            <a:ln w="76200">
              <a:solidFill>
                <a:schemeClr val="accent6">
                  <a:lumMod val="50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grpSp>
          <p:nvGrpSpPr>
            <p:cNvPr id="95" name="Group 94"/>
            <p:cNvGrpSpPr/>
            <p:nvPr/>
          </p:nvGrpSpPr>
          <p:grpSpPr>
            <a:xfrm rot="5400000">
              <a:off x="5519732" y="4946333"/>
              <a:ext cx="720000" cy="648000"/>
              <a:chOff x="7361286" y="2171720"/>
              <a:chExt cx="720000" cy="648000"/>
            </a:xfrm>
          </p:grpSpPr>
          <p:cxnSp>
            <p:nvCxnSpPr>
              <p:cNvPr id="107" name="Straight Connector 106"/>
              <p:cNvCxnSpPr/>
              <p:nvPr/>
            </p:nvCxnSpPr>
            <p:spPr>
              <a:xfrm>
                <a:off x="7361286" y="2173625"/>
                <a:ext cx="720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8052008" y="2171720"/>
                <a:ext cx="0" cy="648000"/>
              </a:xfrm>
              <a:prstGeom prst="line">
                <a:avLst/>
              </a:prstGeom>
              <a:ln w="76200">
                <a:solidFill>
                  <a:schemeClr val="accent6"/>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flipH="1">
              <a:off x="3410419" y="4825727"/>
              <a:ext cx="2459788" cy="0"/>
            </a:xfrm>
            <a:prstGeom prst="line">
              <a:avLst/>
            </a:prstGeom>
            <a:ln w="76200">
              <a:solidFill>
                <a:schemeClr val="accent6">
                  <a:lumMod val="50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6524550" y="4910333"/>
              <a:ext cx="1467830" cy="60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8" name="Rectangle 97"/>
            <p:cNvSpPr/>
            <p:nvPr/>
          </p:nvSpPr>
          <p:spPr>
            <a:xfrm>
              <a:off x="971599" y="4878686"/>
              <a:ext cx="2421407" cy="39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9" name="Rectangle 98"/>
            <p:cNvSpPr/>
            <p:nvPr/>
          </p:nvSpPr>
          <p:spPr>
            <a:xfrm>
              <a:off x="251520" y="3501008"/>
              <a:ext cx="1930831" cy="28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0" name="Rectangle 99"/>
            <p:cNvSpPr/>
            <p:nvPr/>
          </p:nvSpPr>
          <p:spPr>
            <a:xfrm>
              <a:off x="827584" y="112474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101" name="Straight Connector 100"/>
            <p:cNvCxnSpPr/>
            <p:nvPr/>
          </p:nvCxnSpPr>
          <p:spPr>
            <a:xfrm rot="16200000">
              <a:off x="-298967" y="1937004"/>
              <a:ext cx="1332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16200000">
              <a:off x="647608" y="1054860"/>
              <a:ext cx="0" cy="504000"/>
            </a:xfrm>
            <a:prstGeom prst="line">
              <a:avLst/>
            </a:prstGeom>
            <a:ln w="76200">
              <a:solidFill>
                <a:srgbClr val="FFC000"/>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2940199" y="3419721"/>
              <a:ext cx="0" cy="612000"/>
            </a:xfrm>
            <a:prstGeom prst="line">
              <a:avLst/>
            </a:prstGeom>
            <a:ln w="76200">
              <a:solidFill>
                <a:schemeClr val="bg2">
                  <a:lumMod val="50000"/>
                </a:scheme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876256" y="3537072"/>
              <a:ext cx="0" cy="504000"/>
            </a:xfrm>
            <a:prstGeom prst="line">
              <a:avLst/>
            </a:prstGeom>
            <a:ln w="762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4680144" y="3429048"/>
              <a:ext cx="23760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4627972" y="3362428"/>
              <a:ext cx="0" cy="2412000"/>
            </a:xfrm>
            <a:prstGeom prst="line">
              <a:avLst/>
            </a:prstGeom>
            <a:ln w="76200">
              <a:solidFill>
                <a:srgbClr val="FFFF00"/>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7805854" y="810435"/>
            <a:ext cx="366546" cy="358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79512" y="5861109"/>
            <a:ext cx="2160240" cy="276999"/>
          </a:xfrm>
          <a:prstGeom prst="rect">
            <a:avLst/>
          </a:prstGeom>
        </p:spPr>
        <p:txBody>
          <a:bodyPr wrap="square">
            <a:spAutoFit/>
          </a:bodyPr>
          <a:lstStyle/>
          <a:p>
            <a:r>
              <a:rPr lang="sv-SE" sz="1200" i="1" dirty="0"/>
              <a:t>Bild: Cityblues++ </a:t>
            </a:r>
            <a:endParaRPr lang="sv-SE" sz="1200" dirty="0"/>
          </a:p>
        </p:txBody>
      </p:sp>
      <p:sp>
        <p:nvSpPr>
          <p:cNvPr id="5" name="Rectangle 4"/>
          <p:cNvSpPr/>
          <p:nvPr/>
        </p:nvSpPr>
        <p:spPr>
          <a:xfrm>
            <a:off x="5436096" y="-36016"/>
            <a:ext cx="3673106" cy="553998"/>
          </a:xfrm>
          <a:prstGeom prst="rect">
            <a:avLst/>
          </a:prstGeom>
        </p:spPr>
        <p:txBody>
          <a:bodyPr wrap="square">
            <a:spAutoFit/>
          </a:bodyPr>
          <a:lstStyle/>
          <a:p>
            <a:pPr algn="r"/>
            <a:r>
              <a:rPr lang="sv-SE" sz="1500" i="1" dirty="0"/>
              <a:t>Potentiella samhällsekonomiska mervärden av resursåtervinning </a:t>
            </a:r>
          </a:p>
        </p:txBody>
      </p:sp>
      <p:sp>
        <p:nvSpPr>
          <p:cNvPr id="109" name="TextBox 108"/>
          <p:cNvSpPr txBox="1"/>
          <p:nvPr/>
        </p:nvSpPr>
        <p:spPr>
          <a:xfrm>
            <a:off x="3347864" y="2373268"/>
            <a:ext cx="2423856" cy="1415772"/>
          </a:xfrm>
          <a:prstGeom prst="rect">
            <a:avLst/>
          </a:prstGeom>
          <a:noFill/>
        </p:spPr>
        <p:txBody>
          <a:bodyPr wrap="square" rtlCol="0">
            <a:spAutoFit/>
          </a:bodyPr>
          <a:lstStyle/>
          <a:p>
            <a:pPr algn="ctr"/>
            <a:r>
              <a:rPr lang="sv-SE" sz="2400" b="1" dirty="0">
                <a:solidFill>
                  <a:schemeClr val="bg1"/>
                </a:solidFill>
                <a:latin typeface="Century Gothic" panose="020B0502020202020204" pitchFamily="34" charset="0"/>
              </a:rPr>
              <a:t>Vientiane, Laos</a:t>
            </a:r>
          </a:p>
          <a:p>
            <a:endParaRPr lang="sv-SE" sz="2000" dirty="0">
              <a:solidFill>
                <a:schemeClr val="bg1"/>
              </a:solidFill>
              <a:latin typeface="Century Gothic" panose="020B0502020202020204" pitchFamily="34" charset="0"/>
            </a:endParaRPr>
          </a:p>
          <a:p>
            <a:pPr algn="ctr"/>
            <a:r>
              <a:rPr lang="sv-SE" dirty="0">
                <a:solidFill>
                  <a:schemeClr val="bg1"/>
                </a:solidFill>
                <a:latin typeface="Century Gothic" panose="020B0502020202020204" pitchFamily="34" charset="0"/>
              </a:rPr>
              <a:t>Befolkning: 760 000</a:t>
            </a:r>
          </a:p>
        </p:txBody>
      </p:sp>
      <p:grpSp>
        <p:nvGrpSpPr>
          <p:cNvPr id="110" name="Group 109"/>
          <p:cNvGrpSpPr/>
          <p:nvPr/>
        </p:nvGrpSpPr>
        <p:grpSpPr>
          <a:xfrm>
            <a:off x="88294" y="332656"/>
            <a:ext cx="9020908" cy="5392568"/>
            <a:chOff x="88294" y="719892"/>
            <a:chExt cx="9020908" cy="5392568"/>
          </a:xfrm>
        </p:grpSpPr>
        <p:sp>
          <p:nvSpPr>
            <p:cNvPr id="112" name="Rectangle 111"/>
            <p:cNvSpPr/>
            <p:nvPr/>
          </p:nvSpPr>
          <p:spPr>
            <a:xfrm>
              <a:off x="541288" y="5589240"/>
              <a:ext cx="2806576" cy="523220"/>
            </a:xfrm>
            <a:prstGeom prst="rect">
              <a:avLst/>
            </a:prstGeom>
          </p:spPr>
          <p:txBody>
            <a:bodyPr wrap="square">
              <a:spAutoFit/>
            </a:bodyPr>
            <a:lstStyle/>
            <a:p>
              <a:pPr>
                <a:spcAft>
                  <a:spcPts val="200"/>
                </a:spcAft>
              </a:pPr>
              <a:r>
                <a:rPr lang="sv-SE" sz="1400" b="1" i="1" dirty="0">
                  <a:solidFill>
                    <a:srgbClr val="FF0000"/>
                  </a:solidFill>
                  <a:latin typeface="Century Gothic" panose="020B0502020202020204" pitchFamily="34" charset="0"/>
                </a:rPr>
                <a:t>Minskade CO₂ -utsläpp:        </a:t>
              </a:r>
              <a:r>
                <a:rPr lang="sv-SE" sz="1400" i="1" dirty="0">
                  <a:solidFill>
                    <a:srgbClr val="FF0000"/>
                  </a:solidFill>
                  <a:latin typeface="Century Gothic" panose="020B0502020202020204" pitchFamily="34" charset="0"/>
                </a:rPr>
                <a:t>44 000 ton CO₂/år </a:t>
              </a:r>
            </a:p>
          </p:txBody>
        </p:sp>
        <p:sp>
          <p:nvSpPr>
            <p:cNvPr id="113" name="Rectangle 112"/>
            <p:cNvSpPr/>
            <p:nvPr/>
          </p:nvSpPr>
          <p:spPr>
            <a:xfrm>
              <a:off x="88294" y="923237"/>
              <a:ext cx="2611498" cy="548868"/>
            </a:xfrm>
            <a:prstGeom prst="rect">
              <a:avLst/>
            </a:prstGeom>
          </p:spPr>
          <p:txBody>
            <a:bodyPr wrap="square">
              <a:spAutoFit/>
            </a:bodyPr>
            <a:lstStyle/>
            <a:p>
              <a:pPr>
                <a:spcAft>
                  <a:spcPts val="200"/>
                </a:spcAft>
              </a:pPr>
              <a:r>
                <a:rPr lang="sv-SE" sz="1400" b="1" i="1" dirty="0">
                  <a:solidFill>
                    <a:srgbClr val="FF0000"/>
                  </a:solidFill>
                  <a:latin typeface="Century Gothic" panose="020B0502020202020204" pitchFamily="34" charset="0"/>
                </a:rPr>
                <a:t>Återföring till jordbruk: </a:t>
              </a:r>
            </a:p>
            <a:p>
              <a:pPr>
                <a:spcAft>
                  <a:spcPts val="200"/>
                </a:spcAft>
              </a:pPr>
              <a:r>
                <a:rPr lang="sv-SE" sz="1400" i="1" dirty="0">
                  <a:solidFill>
                    <a:srgbClr val="FF0000"/>
                  </a:solidFill>
                  <a:latin typeface="Century Gothic" panose="020B0502020202020204" pitchFamily="34" charset="0"/>
                </a:rPr>
                <a:t>40,000 hektar  risodling </a:t>
              </a:r>
            </a:p>
          </p:txBody>
        </p:sp>
        <p:sp>
          <p:nvSpPr>
            <p:cNvPr id="114" name="Rectangle 113"/>
            <p:cNvSpPr/>
            <p:nvPr/>
          </p:nvSpPr>
          <p:spPr>
            <a:xfrm>
              <a:off x="3059832" y="719892"/>
              <a:ext cx="2880320" cy="548868"/>
            </a:xfrm>
            <a:prstGeom prst="rect">
              <a:avLst/>
            </a:prstGeom>
          </p:spPr>
          <p:txBody>
            <a:bodyPr wrap="square">
              <a:spAutoFit/>
            </a:bodyPr>
            <a:lstStyle/>
            <a:p>
              <a:pPr>
                <a:spcAft>
                  <a:spcPts val="200"/>
                </a:spcAft>
              </a:pPr>
              <a:r>
                <a:rPr lang="sv-SE" sz="1400" b="1" i="1" dirty="0">
                  <a:solidFill>
                    <a:srgbClr val="FF0000"/>
                  </a:solidFill>
                  <a:latin typeface="Century Gothic" panose="020B0502020202020204" pitchFamily="34" charset="0"/>
                </a:rPr>
                <a:t>Reducerade hälsokostnader:</a:t>
              </a:r>
            </a:p>
            <a:p>
              <a:pPr>
                <a:spcAft>
                  <a:spcPts val="200"/>
                </a:spcAft>
              </a:pPr>
              <a:r>
                <a:rPr lang="sv-SE" sz="1400" i="1" dirty="0">
                  <a:solidFill>
                    <a:srgbClr val="FF0000"/>
                  </a:solidFill>
                  <a:latin typeface="Century Gothic" panose="020B0502020202020204" pitchFamily="34" charset="0"/>
                </a:rPr>
                <a:t>USD 14.8 miljoner/år</a:t>
              </a:r>
            </a:p>
          </p:txBody>
        </p:sp>
        <p:sp>
          <p:nvSpPr>
            <p:cNvPr id="111" name="Rectangle 110"/>
            <p:cNvSpPr/>
            <p:nvPr/>
          </p:nvSpPr>
          <p:spPr>
            <a:xfrm>
              <a:off x="6372200" y="5572842"/>
              <a:ext cx="2737002" cy="523220"/>
            </a:xfrm>
            <a:prstGeom prst="rect">
              <a:avLst/>
            </a:prstGeom>
          </p:spPr>
          <p:txBody>
            <a:bodyPr wrap="square">
              <a:spAutoFit/>
            </a:bodyPr>
            <a:lstStyle/>
            <a:p>
              <a:pPr>
                <a:spcAft>
                  <a:spcPts val="200"/>
                </a:spcAft>
              </a:pPr>
              <a:r>
                <a:rPr lang="sv-SE" sz="1400" b="1" i="1" dirty="0">
                  <a:solidFill>
                    <a:srgbClr val="FF0000"/>
                  </a:solidFill>
                  <a:latin typeface="Century Gothic" panose="020B0502020202020204" pitchFamily="34" charset="0"/>
                </a:rPr>
                <a:t>Bio-energi produktion:         </a:t>
              </a:r>
              <a:r>
                <a:rPr lang="sv-SE" sz="1400" i="1" dirty="0">
                  <a:solidFill>
                    <a:srgbClr val="FF0000"/>
                  </a:solidFill>
                  <a:latin typeface="Century Gothic" panose="020B0502020202020204" pitchFamily="34" charset="0"/>
                </a:rPr>
                <a:t>10 000 km/dag busstransport</a:t>
              </a:r>
            </a:p>
          </p:txBody>
        </p:sp>
        <p:sp>
          <p:nvSpPr>
            <p:cNvPr id="115" name="Rectangle 114"/>
            <p:cNvSpPr/>
            <p:nvPr/>
          </p:nvSpPr>
          <p:spPr>
            <a:xfrm>
              <a:off x="6372200" y="1006982"/>
              <a:ext cx="1717447" cy="548868"/>
            </a:xfrm>
            <a:prstGeom prst="rect">
              <a:avLst/>
            </a:prstGeom>
          </p:spPr>
          <p:txBody>
            <a:bodyPr wrap="square">
              <a:spAutoFit/>
            </a:bodyPr>
            <a:lstStyle/>
            <a:p>
              <a:pPr>
                <a:spcAft>
                  <a:spcPts val="200"/>
                </a:spcAft>
              </a:pPr>
              <a:r>
                <a:rPr lang="sv-SE" sz="1400" b="1" i="1" dirty="0">
                  <a:solidFill>
                    <a:srgbClr val="FF0000"/>
                  </a:solidFill>
                  <a:latin typeface="Century Gothic" panose="020B0502020202020204" pitchFamily="34" charset="0"/>
                </a:rPr>
                <a:t>Vattenbesparing:</a:t>
              </a:r>
            </a:p>
            <a:p>
              <a:pPr>
                <a:spcAft>
                  <a:spcPts val="200"/>
                </a:spcAft>
              </a:pPr>
              <a:r>
                <a:rPr lang="sv-SE" sz="1400" i="1" dirty="0">
                  <a:solidFill>
                    <a:srgbClr val="FF0000"/>
                  </a:solidFill>
                  <a:latin typeface="Century Gothic" panose="020B0502020202020204" pitchFamily="34" charset="0"/>
                </a:rPr>
                <a:t>13 700 m</a:t>
              </a:r>
              <a:r>
                <a:rPr lang="sv-SE" sz="1400" i="1" baseline="30000" dirty="0">
                  <a:solidFill>
                    <a:srgbClr val="FF0000"/>
                  </a:solidFill>
                  <a:latin typeface="Century Gothic" panose="020B0502020202020204" pitchFamily="34" charset="0"/>
                </a:rPr>
                <a:t>3</a:t>
              </a:r>
              <a:r>
                <a:rPr lang="sv-SE" sz="1400" i="1" dirty="0">
                  <a:solidFill>
                    <a:srgbClr val="FF0000"/>
                  </a:solidFill>
                  <a:latin typeface="Century Gothic" panose="020B0502020202020204" pitchFamily="34" charset="0"/>
                </a:rPr>
                <a:t>/dag </a:t>
              </a:r>
            </a:p>
          </p:txBody>
        </p:sp>
      </p:gr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805854" y="5720700"/>
            <a:ext cx="1334674" cy="113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21" y="6468242"/>
            <a:ext cx="1763686" cy="316559"/>
          </a:xfrm>
          <a:prstGeom prst="rect">
            <a:avLst/>
          </a:prstGeom>
        </p:spPr>
      </p:pic>
      <p:sp>
        <p:nvSpPr>
          <p:cNvPr id="39" name="Rectangle 38"/>
          <p:cNvSpPr/>
          <p:nvPr/>
        </p:nvSpPr>
        <p:spPr>
          <a:xfrm>
            <a:off x="-11298" y="-14514"/>
            <a:ext cx="5576896" cy="353943"/>
          </a:xfrm>
          <a:prstGeom prst="rect">
            <a:avLst/>
          </a:prstGeom>
          <a:solidFill>
            <a:srgbClr val="C8C058"/>
          </a:solidFill>
        </p:spPr>
        <p:txBody>
          <a:bodyPr wrap="square" rtlCol="0">
            <a:spAutoFit/>
          </a:bodyPr>
          <a:lstStyle/>
          <a:p>
            <a:pPr algn="ctr"/>
            <a:r>
              <a:rPr lang="sv-SE" sz="1700" b="1" dirty="0">
                <a:solidFill>
                  <a:schemeClr val="bg1"/>
                </a:solidFill>
              </a:rPr>
              <a:t>RESURSFÖRVALTNING OCH ÅTERVINNING </a:t>
            </a:r>
          </a:p>
        </p:txBody>
      </p:sp>
      <p:sp>
        <p:nvSpPr>
          <p:cNvPr id="3" name="Rectangle 2"/>
          <p:cNvSpPr/>
          <p:nvPr/>
        </p:nvSpPr>
        <p:spPr>
          <a:xfrm>
            <a:off x="7884368" y="5153003"/>
            <a:ext cx="205279" cy="13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5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I Powerpoint Template EKB modifi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816</Words>
  <Application>Microsoft Office PowerPoint</Application>
  <PresentationFormat>Skjermfremvisning (4:3)</PresentationFormat>
  <Paragraphs>117</Paragraphs>
  <Slides>15</Slides>
  <Notes>4</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15</vt:i4>
      </vt:variant>
    </vt:vector>
  </HeadingPairs>
  <TitlesOfParts>
    <vt:vector size="21" baseType="lpstr">
      <vt:lpstr>Arial</vt:lpstr>
      <vt:lpstr>Arial Black</vt:lpstr>
      <vt:lpstr>Calibri</vt:lpstr>
      <vt:lpstr>Century Gothic</vt:lpstr>
      <vt:lpstr>SEI Powerpoint Template EKB modified</vt:lpstr>
      <vt:lpstr>Office Theme</vt:lpstr>
      <vt:lpstr>PowerPoint-presentasjon</vt:lpstr>
      <vt:lpstr>PowerPoint-presentasjon</vt:lpstr>
      <vt:lpstr>Millennie- till Hållbarhetsmål</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GLOBAL UTBLICK PÅ RESURSÅTERVINNING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Andersson</dc:creator>
  <cp:lastModifiedBy>Georg Finsrud</cp:lastModifiedBy>
  <cp:revision>118</cp:revision>
  <cp:lastPrinted>2017-03-21T14:15:40Z</cp:lastPrinted>
  <dcterms:created xsi:type="dcterms:W3CDTF">2015-05-26T15:18:34Z</dcterms:created>
  <dcterms:modified xsi:type="dcterms:W3CDTF">2017-03-23T11:45:44Z</dcterms:modified>
</cp:coreProperties>
</file>