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10" r:id="rId2"/>
    <p:sldId id="492" r:id="rId3"/>
    <p:sldId id="495" r:id="rId4"/>
    <p:sldId id="494" r:id="rId5"/>
    <p:sldId id="480" r:id="rId6"/>
    <p:sldId id="496" r:id="rId7"/>
    <p:sldId id="491" r:id="rId8"/>
    <p:sldId id="490" r:id="rId9"/>
    <p:sldId id="489" r:id="rId10"/>
    <p:sldId id="454" r:id="rId11"/>
    <p:sldId id="488" r:id="rId12"/>
    <p:sldId id="453" r:id="rId13"/>
    <p:sldId id="457" r:id="rId14"/>
    <p:sldId id="481" r:id="rId15"/>
    <p:sldId id="486" r:id="rId16"/>
    <p:sldId id="485" r:id="rId17"/>
    <p:sldId id="487" r:id="rId18"/>
    <p:sldId id="460" r:id="rId19"/>
    <p:sldId id="484" r:id="rId20"/>
    <p:sldId id="467" r:id="rId21"/>
    <p:sldId id="470" r:id="rId22"/>
    <p:sldId id="391" r:id="rId23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43" autoAdjust="0"/>
    <p:restoredTop sz="94660"/>
  </p:normalViewPr>
  <p:slideViewPr>
    <p:cSldViewPr>
      <p:cViewPr varScale="1">
        <p:scale>
          <a:sx n="123" d="100"/>
          <a:sy n="123" d="100"/>
        </p:scale>
        <p:origin x="85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9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0EFFF-85F5-4613-A346-D1DA3052AE3B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1CFE0-A49A-411F-B9E3-925D5F98CF7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92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r>
              <a:rPr lang="nb-NO" dirty="0"/>
              <a:t>Varmepumper dekker behovet for varmeenergi for hele anlegget og fotballbanen ved siden av.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A6F86-6087-403F-9BD0-EC02A07AFC9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 har etablert et småskala anlegg for oppgradering av biogassen til drivstoff, som vi selger til AGA.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A6F86-6087-403F-9BD0-EC02A07AFC91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8997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sz="1200" dirty="0"/>
              <a:t>Livsløpskostnader – tenke langsiktig </a:t>
            </a:r>
            <a:r>
              <a:rPr lang="nb-NO" altLang="nb-NO" sz="1200" dirty="0">
                <a:solidFill>
                  <a:srgbClr val="00B050"/>
                </a:solidFill>
              </a:rPr>
              <a:t>vår </a:t>
            </a:r>
            <a:r>
              <a:rPr lang="nb-NO" altLang="nb-NO" sz="1200" dirty="0" err="1">
                <a:solidFill>
                  <a:srgbClr val="00B050"/>
                </a:solidFill>
              </a:rPr>
              <a:t>bransje’s</a:t>
            </a:r>
            <a:r>
              <a:rPr lang="nb-NO" altLang="nb-NO" sz="1200" dirty="0">
                <a:solidFill>
                  <a:srgbClr val="00B050"/>
                </a:solidFill>
              </a:rPr>
              <a:t> </a:t>
            </a:r>
            <a:r>
              <a:rPr lang="nb-NO" altLang="nb-NO" sz="1200" dirty="0" err="1">
                <a:solidFill>
                  <a:srgbClr val="00B050"/>
                </a:solidFill>
              </a:rPr>
              <a:t>privilegie</a:t>
            </a:r>
            <a:r>
              <a:rPr lang="nb-NO" altLang="nb-NO" sz="1200" dirty="0">
                <a:solidFill>
                  <a:srgbClr val="00B050"/>
                </a:solidFill>
              </a:rPr>
              <a:t> </a:t>
            </a:r>
            <a:r>
              <a:rPr lang="nb-NO" altLang="nb-NO" sz="1200" dirty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A6F86-6087-403F-9BD0-EC02A07AFC9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9249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Er det vårt ansvar å ta vare på P? </a:t>
            </a:r>
          </a:p>
          <a:p>
            <a:r>
              <a:rPr lang="nb-NO" dirty="0"/>
              <a:t>Det er jo ingen krav fra myndighetene, </a:t>
            </a:r>
          </a:p>
          <a:p>
            <a:pPr marL="0" indent="0">
              <a:buNone/>
            </a:pPr>
            <a:r>
              <a:rPr lang="nb-NO" dirty="0"/>
              <a:t>	de er fokusert på forurensing</a:t>
            </a:r>
          </a:p>
          <a:p>
            <a:r>
              <a:rPr lang="nb-NO" dirty="0"/>
              <a:t>Hvilke muligheter har vi teknisk sett?</a:t>
            </a:r>
          </a:p>
          <a:p>
            <a:r>
              <a:rPr lang="nb-NO" dirty="0"/>
              <a:t>Sover vi i klassen hvis vi ikke gjør noe?</a:t>
            </a:r>
          </a:p>
          <a:p>
            <a:r>
              <a:rPr lang="nb-NO" dirty="0"/>
              <a:t>Hvorfor er det viktig?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1CFE0-A49A-411F-B9E3-925D5F98CF7C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4495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Bakteriene utsettes for vekslende anaerobe og aerobe forhold</a:t>
            </a:r>
          </a:p>
          <a:p>
            <a:pPr lvl="1"/>
            <a:r>
              <a:rPr lang="nb-NO" sz="2400" dirty="0"/>
              <a:t>PAO slipper fosfor under anaerobe forhold og evner da å ta opp mer under aerobe forhold</a:t>
            </a:r>
          </a:p>
          <a:p>
            <a:pPr lvl="1">
              <a:buNone/>
            </a:pPr>
            <a:r>
              <a:rPr lang="nb-NO" sz="2400" dirty="0"/>
              <a:t>							P-innhold</a:t>
            </a:r>
            <a:endParaRPr lang="nb-NO" sz="1600" dirty="0"/>
          </a:p>
          <a:p>
            <a:pPr lvl="1"/>
            <a:r>
              <a:rPr lang="nb-NO" sz="2400" dirty="0"/>
              <a:t>Vanlige heterotrofe bakterier:	1,5-2 %</a:t>
            </a:r>
          </a:p>
          <a:p>
            <a:pPr lvl="1"/>
            <a:r>
              <a:rPr lang="nb-NO" sz="2400" dirty="0"/>
              <a:t>PAO:					20-30 %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A6F86-6087-403F-9BD0-EC02A07AFC91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3906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sz="1200" b="1" dirty="0"/>
              <a:t>Jordforbedrings</a:t>
            </a:r>
          </a:p>
          <a:p>
            <a:pPr algn="l"/>
            <a:r>
              <a:rPr lang="nb-NO" sz="1200" b="1" dirty="0"/>
              <a:t>middel</a:t>
            </a:r>
          </a:p>
          <a:p>
            <a:pPr algn="l"/>
            <a:r>
              <a:rPr lang="nb-NO" sz="1200" b="1" dirty="0"/>
              <a:t>med riktig mengde fosfor </a:t>
            </a:r>
          </a:p>
          <a:p>
            <a:pPr algn="l"/>
            <a:endParaRPr lang="nb-NO" sz="1200" b="1" dirty="0"/>
          </a:p>
          <a:p>
            <a:pPr algn="l"/>
            <a:r>
              <a:rPr lang="nb-NO" sz="1200" b="1" dirty="0"/>
              <a:t>Gjødselprodukt</a:t>
            </a:r>
          </a:p>
          <a:p>
            <a:pPr algn="l"/>
            <a:r>
              <a:rPr lang="nb-NO" sz="1200" b="1" dirty="0"/>
              <a:t>med mye fosfor</a:t>
            </a:r>
          </a:p>
          <a:p>
            <a:pPr algn="l"/>
            <a:endParaRPr lang="nb-NO" sz="1200" b="1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A6F86-6087-403F-9BD0-EC02A07AFC91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18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A03C7-58E6-487D-B59D-BDACF073E939}" type="datetimeFigureOut">
              <a:rPr lang="nb-NO" smtClean="0"/>
              <a:pPr/>
              <a:t>21.03.2017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A4F40-2E74-40F3-AC96-226B32F781EE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altLang="nb-NO"/>
          </a:p>
        </p:txBody>
      </p:sp>
      <p:sp>
        <p:nvSpPr>
          <p:cNvPr id="2050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altLang="nb-NO"/>
          </a:p>
        </p:txBody>
      </p:sp>
      <p:pic>
        <p:nvPicPr>
          <p:cNvPr id="2051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8" y="-628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309" y="1801067"/>
            <a:ext cx="9141971" cy="141977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6000" b="1" dirty="0">
                <a:solidFill>
                  <a:schemeClr val="bg1"/>
                </a:solidFill>
              </a:rPr>
              <a:t>Et bærekraftig renseanlegg?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3419872" y="4130121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</a:rPr>
              <a:t>Sondre Eikås</a:t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2800" dirty="0">
                <a:solidFill>
                  <a:schemeClr val="bg1"/>
                </a:solidFill>
              </a:rPr>
              <a:t>Økolog</a:t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2800" dirty="0">
                <a:solidFill>
                  <a:schemeClr val="bg1"/>
                </a:solidFill>
              </a:rPr>
              <a:t> Hias IKS</a:t>
            </a:r>
            <a:endParaRPr lang="nb-NO" sz="28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267" y="206375"/>
            <a:ext cx="321945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7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lassholder for innhold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79388"/>
            <a:ext cx="2851547" cy="7439026"/>
          </a:xfrm>
        </p:spPr>
      </p:pic>
      <p:pic>
        <p:nvPicPr>
          <p:cNvPr id="4098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230189"/>
            <a:ext cx="1464469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3059832" y="1328544"/>
            <a:ext cx="4824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b="1" dirty="0"/>
              <a:t>Resirkulering?  </a:t>
            </a:r>
          </a:p>
          <a:p>
            <a:pPr algn="ctr"/>
            <a:endParaRPr lang="nb-NO" sz="4800" b="1" dirty="0"/>
          </a:p>
          <a:p>
            <a:pPr algn="ctr"/>
            <a:r>
              <a:rPr lang="nb-NO" sz="4800" b="1" dirty="0"/>
              <a:t>eller </a:t>
            </a:r>
          </a:p>
          <a:p>
            <a:pPr algn="ctr"/>
            <a:endParaRPr lang="nb-NO" sz="4800" b="1" dirty="0"/>
          </a:p>
          <a:p>
            <a:pPr algn="ctr"/>
            <a:r>
              <a:rPr lang="nb-NO" sz="4800" b="1" dirty="0"/>
              <a:t>Deponering?</a:t>
            </a:r>
          </a:p>
          <a:p>
            <a:pPr algn="ctr"/>
            <a:endParaRPr lang="nb-NO" sz="4800" b="1" dirty="0"/>
          </a:p>
        </p:txBody>
      </p:sp>
      <p:sp>
        <p:nvSpPr>
          <p:cNvPr id="5" name="TekstSylinder 4"/>
          <p:cNvSpPr txBox="1"/>
          <p:nvPr/>
        </p:nvSpPr>
        <p:spPr>
          <a:xfrm>
            <a:off x="417469" y="213758"/>
            <a:ext cx="4749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Dagens </a:t>
            </a:r>
            <a:r>
              <a:rPr lang="nb-NO" sz="4000" b="1" dirty="0"/>
              <a:t>fosfor </a:t>
            </a:r>
            <a:r>
              <a:rPr lang="nb-NO" sz="4000" dirty="0"/>
              <a:t>praksis:</a:t>
            </a:r>
          </a:p>
        </p:txBody>
      </p:sp>
    </p:spTree>
    <p:extLst>
      <p:ext uri="{BB962C8B-B14F-4D97-AF65-F5344CB8AC3E}">
        <p14:creationId xmlns:p14="http://schemas.microsoft.com/office/powerpoint/2010/main" val="108586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296"/>
            <a:ext cx="9241747" cy="688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Sylinder 2"/>
          <p:cNvSpPr txBox="1"/>
          <p:nvPr/>
        </p:nvSpPr>
        <p:spPr>
          <a:xfrm>
            <a:off x="6588224" y="6309320"/>
            <a:ext cx="2260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/>
              <a:t>av professor Tore Krogstad, </a:t>
            </a:r>
            <a:r>
              <a:rPr lang="nb-NO" sz="1200" b="1" dirty="0" err="1"/>
              <a:t>Umb</a:t>
            </a:r>
            <a:endParaRPr lang="nb-NO" sz="1200" b="1" dirty="0"/>
          </a:p>
        </p:txBody>
      </p:sp>
      <p:sp>
        <p:nvSpPr>
          <p:cNvPr id="2" name="Rektangel 1"/>
          <p:cNvSpPr/>
          <p:nvPr/>
        </p:nvSpPr>
        <p:spPr>
          <a:xfrm>
            <a:off x="899591" y="0"/>
            <a:ext cx="8342155" cy="4149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/>
          <p:cNvSpPr/>
          <p:nvPr/>
        </p:nvSpPr>
        <p:spPr>
          <a:xfrm>
            <a:off x="1043608" y="5301208"/>
            <a:ext cx="7992888" cy="1376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6804248" y="4005064"/>
            <a:ext cx="2207502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899591" y="4693332"/>
            <a:ext cx="1848578" cy="1111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5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lassholder for innhold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79388"/>
            <a:ext cx="2851547" cy="7439026"/>
          </a:xfrm>
        </p:spPr>
      </p:pic>
      <p:pic>
        <p:nvPicPr>
          <p:cNvPr id="4098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230189"/>
            <a:ext cx="1464469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Metallsalter</a:t>
            </a:r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nb-NO" dirty="0"/>
              <a:t>Hias bruker 100 tonn Al for å fjerne 13 tonn fosfor</a:t>
            </a:r>
          </a:p>
          <a:p>
            <a:pPr>
              <a:buFont typeface="Wingdings" pitchFamily="2" charset="2"/>
              <a:buChar char="ü"/>
            </a:pPr>
            <a:r>
              <a:rPr lang="nb-NO" dirty="0"/>
              <a:t>Mye fosfor er bundet til Al etter </a:t>
            </a:r>
            <a:r>
              <a:rPr lang="nb-NO" dirty="0" err="1"/>
              <a:t>slambehandling</a:t>
            </a:r>
            <a:endParaRPr lang="nb-NO" dirty="0"/>
          </a:p>
          <a:p>
            <a:pPr>
              <a:buFont typeface="Wingdings" pitchFamily="2" charset="2"/>
              <a:buChar char="ü"/>
            </a:pPr>
            <a:r>
              <a:rPr lang="nb-NO" dirty="0" err="1"/>
              <a:t>Metallbundet</a:t>
            </a:r>
            <a:r>
              <a:rPr lang="nb-NO" dirty="0"/>
              <a:t> fosfor er lite plantetilgjengelig og lite egnet til gjenvinning</a:t>
            </a:r>
          </a:p>
        </p:txBody>
      </p:sp>
    </p:spTree>
    <p:extLst>
      <p:ext uri="{BB962C8B-B14F-4D97-AF65-F5344CB8AC3E}">
        <p14:creationId xmlns:p14="http://schemas.microsoft.com/office/powerpoint/2010/main" val="1085860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lassholder for innhold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79388"/>
            <a:ext cx="2851547" cy="7439026"/>
          </a:xfrm>
        </p:spPr>
      </p:pic>
      <p:pic>
        <p:nvPicPr>
          <p:cNvPr id="4098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230189"/>
            <a:ext cx="1464469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Hias RA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089519" y="2571831"/>
            <a:ext cx="11521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Mekanisk rensing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89519" y="3435927"/>
            <a:ext cx="1152128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Biologisk rensing</a:t>
            </a:r>
          </a:p>
        </p:txBody>
      </p:sp>
      <p:sp>
        <p:nvSpPr>
          <p:cNvPr id="7" name="Pil ned 6"/>
          <p:cNvSpPr/>
          <p:nvPr/>
        </p:nvSpPr>
        <p:spPr>
          <a:xfrm>
            <a:off x="1449559" y="2211791"/>
            <a:ext cx="360040" cy="288032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2745703" y="3435926"/>
            <a:ext cx="13681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Slam- behandling</a:t>
            </a:r>
          </a:p>
        </p:txBody>
      </p:sp>
      <p:sp>
        <p:nvSpPr>
          <p:cNvPr id="9" name="Pil høyre 8"/>
          <p:cNvSpPr/>
          <p:nvPr/>
        </p:nvSpPr>
        <p:spPr>
          <a:xfrm>
            <a:off x="2313655" y="3651951"/>
            <a:ext cx="360040" cy="21602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 høyre 9"/>
          <p:cNvSpPr/>
          <p:nvPr/>
        </p:nvSpPr>
        <p:spPr>
          <a:xfrm rot="2468653">
            <a:off x="2385663" y="2946141"/>
            <a:ext cx="576064" cy="25289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/>
          <p:cNvSpPr txBox="1"/>
          <p:nvPr/>
        </p:nvSpPr>
        <p:spPr>
          <a:xfrm>
            <a:off x="4761926" y="1871665"/>
            <a:ext cx="165251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Biomasse til jordbruket</a:t>
            </a:r>
          </a:p>
          <a:p>
            <a:pPr algn="ctr"/>
            <a:r>
              <a:rPr lang="nb-NO" dirty="0"/>
              <a:t>P biologisk bundet</a:t>
            </a:r>
          </a:p>
        </p:txBody>
      </p:sp>
      <p:sp>
        <p:nvSpPr>
          <p:cNvPr id="12" name="Pil høyre 11"/>
          <p:cNvSpPr/>
          <p:nvPr/>
        </p:nvSpPr>
        <p:spPr>
          <a:xfrm rot="19488213">
            <a:off x="4278096" y="3351495"/>
            <a:ext cx="576064" cy="25289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il høyre 12"/>
          <p:cNvSpPr/>
          <p:nvPr/>
        </p:nvSpPr>
        <p:spPr>
          <a:xfrm rot="2468653">
            <a:off x="4265985" y="3955808"/>
            <a:ext cx="576064" cy="252899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/>
          <p:cNvSpPr txBox="1"/>
          <p:nvPr/>
        </p:nvSpPr>
        <p:spPr>
          <a:xfrm>
            <a:off x="4874386" y="4300023"/>
            <a:ext cx="1540058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Gjenvinning av P</a:t>
            </a:r>
          </a:p>
        </p:txBody>
      </p:sp>
      <p:sp>
        <p:nvSpPr>
          <p:cNvPr id="15" name="Pil høyre 14"/>
          <p:cNvSpPr/>
          <p:nvPr/>
        </p:nvSpPr>
        <p:spPr>
          <a:xfrm>
            <a:off x="6518009" y="4515176"/>
            <a:ext cx="360040" cy="216024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kstSylinder 15"/>
          <p:cNvSpPr txBox="1"/>
          <p:nvPr/>
        </p:nvSpPr>
        <p:spPr>
          <a:xfrm>
            <a:off x="6948264" y="4438522"/>
            <a:ext cx="15400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 err="1"/>
              <a:t>Struvitt</a:t>
            </a:r>
            <a:endParaRPr lang="nb-NO" dirty="0"/>
          </a:p>
        </p:txBody>
      </p:sp>
      <p:grpSp>
        <p:nvGrpSpPr>
          <p:cNvPr id="17" name="Gruppe 16"/>
          <p:cNvGrpSpPr/>
          <p:nvPr/>
        </p:nvGrpSpPr>
        <p:grpSpPr>
          <a:xfrm>
            <a:off x="707420" y="4202160"/>
            <a:ext cx="1988334" cy="1297885"/>
            <a:chOff x="1475656" y="4077073"/>
            <a:chExt cx="1988334" cy="1297885"/>
          </a:xfrm>
        </p:grpSpPr>
        <p:sp>
          <p:nvSpPr>
            <p:cNvPr id="18" name="TekstSylinder 17"/>
            <p:cNvSpPr txBox="1"/>
            <p:nvPr/>
          </p:nvSpPr>
          <p:spPr>
            <a:xfrm>
              <a:off x="1879814" y="4294838"/>
              <a:ext cx="1152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dirty="0"/>
                <a:t>Kjemisk rensing</a:t>
              </a:r>
            </a:p>
          </p:txBody>
        </p:sp>
        <p:sp>
          <p:nvSpPr>
            <p:cNvPr id="19" name="Pil ned 18"/>
            <p:cNvSpPr/>
            <p:nvPr/>
          </p:nvSpPr>
          <p:spPr>
            <a:xfrm>
              <a:off x="2239854" y="5086926"/>
              <a:ext cx="360040" cy="288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20" name="Rett linje 19"/>
            <p:cNvCxnSpPr/>
            <p:nvPr/>
          </p:nvCxnSpPr>
          <p:spPr>
            <a:xfrm>
              <a:off x="1475656" y="4077073"/>
              <a:ext cx="1988334" cy="1080119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tt linje 20"/>
            <p:cNvCxnSpPr/>
            <p:nvPr/>
          </p:nvCxnSpPr>
          <p:spPr>
            <a:xfrm flipV="1">
              <a:off x="1475656" y="4149080"/>
              <a:ext cx="1872208" cy="93784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5860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722709"/>
            <a:ext cx="2851547" cy="5579270"/>
          </a:xfrm>
        </p:spPr>
      </p:pic>
      <p:pic>
        <p:nvPicPr>
          <p:cNvPr id="4098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855" y="5893594"/>
            <a:ext cx="1464469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ittel 1"/>
          <p:cNvSpPr>
            <a:spLocks noGrp="1"/>
          </p:cNvSpPr>
          <p:nvPr>
            <p:ph type="title"/>
          </p:nvPr>
        </p:nvSpPr>
        <p:spPr>
          <a:xfrm>
            <a:off x="-330507" y="-36645"/>
            <a:ext cx="7886700" cy="895088"/>
          </a:xfrm>
        </p:spPr>
        <p:txBody>
          <a:bodyPr/>
          <a:lstStyle/>
          <a:p>
            <a:r>
              <a:rPr lang="nb-NO" altLang="nb-NO" sz="2100" b="1" dirty="0">
                <a:latin typeface="Arial" pitchFamily="34" charset="0"/>
                <a:cs typeface="Arial" pitchFamily="34" charset="0"/>
              </a:rPr>
              <a:t>Kontinuerlig </a:t>
            </a:r>
            <a:r>
              <a:rPr lang="nb-NO" altLang="nb-NO" sz="2100" b="1" dirty="0" err="1">
                <a:latin typeface="Arial" pitchFamily="34" charset="0"/>
                <a:cs typeface="Arial" pitchFamily="34" charset="0"/>
              </a:rPr>
              <a:t>biofilm</a:t>
            </a:r>
            <a:r>
              <a:rPr lang="nb-NO" altLang="nb-NO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nb-NO" altLang="nb-NO" sz="2100" b="1" dirty="0" err="1">
                <a:latin typeface="Arial" pitchFamily="34" charset="0"/>
                <a:cs typeface="Arial" pitchFamily="34" charset="0"/>
              </a:rPr>
              <a:t>bio</a:t>
            </a:r>
            <a:r>
              <a:rPr lang="nb-NO" altLang="nb-NO" sz="2100" b="1" dirty="0">
                <a:latin typeface="Arial" pitchFamily="34" charset="0"/>
                <a:cs typeface="Arial" pitchFamily="34" charset="0"/>
              </a:rPr>
              <a:t>-P</a:t>
            </a:r>
          </a:p>
        </p:txBody>
      </p:sp>
      <p:grpSp>
        <p:nvGrpSpPr>
          <p:cNvPr id="2" name="Gruppe 1"/>
          <p:cNvGrpSpPr/>
          <p:nvPr/>
        </p:nvGrpSpPr>
        <p:grpSpPr>
          <a:xfrm>
            <a:off x="890265" y="1268760"/>
            <a:ext cx="7416824" cy="3960440"/>
            <a:chOff x="1866664" y="2866826"/>
            <a:chExt cx="5015885" cy="1961944"/>
          </a:xfrm>
        </p:grpSpPr>
        <p:sp>
          <p:nvSpPr>
            <p:cNvPr id="6" name="Rektangel 5"/>
            <p:cNvSpPr/>
            <p:nvPr/>
          </p:nvSpPr>
          <p:spPr>
            <a:xfrm>
              <a:off x="2588128" y="3633789"/>
              <a:ext cx="858884" cy="7669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7" name="Rektangel 6"/>
            <p:cNvSpPr/>
            <p:nvPr/>
          </p:nvSpPr>
          <p:spPr>
            <a:xfrm>
              <a:off x="3447012" y="3633789"/>
              <a:ext cx="858884" cy="7669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8" name="Rektangel 7"/>
            <p:cNvSpPr/>
            <p:nvPr/>
          </p:nvSpPr>
          <p:spPr>
            <a:xfrm>
              <a:off x="4305896" y="3633789"/>
              <a:ext cx="858884" cy="7669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9" name="Rektangel 8"/>
            <p:cNvSpPr/>
            <p:nvPr/>
          </p:nvSpPr>
          <p:spPr>
            <a:xfrm>
              <a:off x="5164780" y="3633789"/>
              <a:ext cx="858884" cy="766963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0" name="Rektangel 9"/>
            <p:cNvSpPr/>
            <p:nvPr/>
          </p:nvSpPr>
          <p:spPr>
            <a:xfrm>
              <a:off x="6023665" y="3633789"/>
              <a:ext cx="858884" cy="766963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1" name="Rektangel 10"/>
            <p:cNvSpPr/>
            <p:nvPr/>
          </p:nvSpPr>
          <p:spPr>
            <a:xfrm>
              <a:off x="2588128" y="2866826"/>
              <a:ext cx="858884" cy="766963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2" name="Rektangel 11"/>
            <p:cNvSpPr/>
            <p:nvPr/>
          </p:nvSpPr>
          <p:spPr>
            <a:xfrm>
              <a:off x="3447012" y="2866826"/>
              <a:ext cx="858884" cy="766963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3" name="Rektangel 12"/>
            <p:cNvSpPr/>
            <p:nvPr/>
          </p:nvSpPr>
          <p:spPr>
            <a:xfrm>
              <a:off x="4305896" y="2866826"/>
              <a:ext cx="858884" cy="766963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4" name="Rektangel 13"/>
            <p:cNvSpPr/>
            <p:nvPr/>
          </p:nvSpPr>
          <p:spPr>
            <a:xfrm>
              <a:off x="5164780" y="2866826"/>
              <a:ext cx="858884" cy="766963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5" name="Rektangel 14"/>
            <p:cNvSpPr/>
            <p:nvPr/>
          </p:nvSpPr>
          <p:spPr>
            <a:xfrm>
              <a:off x="6023665" y="2866826"/>
              <a:ext cx="858884" cy="766963"/>
            </a:xfrm>
            <a:prstGeom prst="rect">
              <a:avLst/>
            </a:prstGeom>
            <a:noFill/>
            <a:ln w="254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6" name="Pil høyre 15"/>
            <p:cNvSpPr/>
            <p:nvPr/>
          </p:nvSpPr>
          <p:spPr>
            <a:xfrm>
              <a:off x="1866664" y="3863878"/>
              <a:ext cx="721463" cy="306785"/>
            </a:xfrm>
            <a:prstGeom prst="rightArrow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7" name="Rektangel 16"/>
            <p:cNvSpPr/>
            <p:nvPr/>
          </p:nvSpPr>
          <p:spPr>
            <a:xfrm>
              <a:off x="3386888" y="3926374"/>
              <a:ext cx="110918" cy="18179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8" name="Rektangel 17"/>
            <p:cNvSpPr/>
            <p:nvPr/>
          </p:nvSpPr>
          <p:spPr>
            <a:xfrm>
              <a:off x="4250437" y="3926374"/>
              <a:ext cx="110918" cy="18179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9" name="Rektangel 18"/>
            <p:cNvSpPr/>
            <p:nvPr/>
          </p:nvSpPr>
          <p:spPr>
            <a:xfrm>
              <a:off x="5109322" y="3926374"/>
              <a:ext cx="110918" cy="18179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0" name="Rektangel 19"/>
            <p:cNvSpPr/>
            <p:nvPr/>
          </p:nvSpPr>
          <p:spPr>
            <a:xfrm>
              <a:off x="5968206" y="3926374"/>
              <a:ext cx="110918" cy="18179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1" name="Rektangel 20"/>
            <p:cNvSpPr/>
            <p:nvPr/>
          </p:nvSpPr>
          <p:spPr>
            <a:xfrm>
              <a:off x="5968206" y="3159412"/>
              <a:ext cx="110918" cy="18179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2" name="Rektangel 21"/>
            <p:cNvSpPr/>
            <p:nvPr/>
          </p:nvSpPr>
          <p:spPr>
            <a:xfrm>
              <a:off x="5109322" y="3159412"/>
              <a:ext cx="110918" cy="18179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3" name="Rektangel 22"/>
            <p:cNvSpPr/>
            <p:nvPr/>
          </p:nvSpPr>
          <p:spPr>
            <a:xfrm>
              <a:off x="4250437" y="3159412"/>
              <a:ext cx="110918" cy="18179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4" name="Rektangel 23"/>
            <p:cNvSpPr/>
            <p:nvPr/>
          </p:nvSpPr>
          <p:spPr>
            <a:xfrm>
              <a:off x="3391553" y="3159412"/>
              <a:ext cx="110918" cy="18179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5" name="Pil høyre 24"/>
            <p:cNvSpPr/>
            <p:nvPr/>
          </p:nvSpPr>
          <p:spPr>
            <a:xfrm flipH="1">
              <a:off x="1866664" y="3096915"/>
              <a:ext cx="721463" cy="306785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6" name="Samordne 25"/>
            <p:cNvSpPr/>
            <p:nvPr/>
          </p:nvSpPr>
          <p:spPr>
            <a:xfrm rot="2700000">
              <a:off x="2953061" y="3877130"/>
              <a:ext cx="129016" cy="307164"/>
            </a:xfrm>
            <a:prstGeom prst="flowChartCollate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>
                <a:solidFill>
                  <a:schemeClr val="tx1"/>
                </a:solidFill>
              </a:endParaRPr>
            </a:p>
          </p:txBody>
        </p:sp>
        <p:sp>
          <p:nvSpPr>
            <p:cNvPr id="27" name="Samordne 26"/>
            <p:cNvSpPr/>
            <p:nvPr/>
          </p:nvSpPr>
          <p:spPr>
            <a:xfrm rot="2700000">
              <a:off x="3811946" y="3877131"/>
              <a:ext cx="129016" cy="307164"/>
            </a:xfrm>
            <a:prstGeom prst="flowChartCollate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>
                <a:solidFill>
                  <a:schemeClr val="tx1"/>
                </a:solidFill>
              </a:endParaRPr>
            </a:p>
          </p:txBody>
        </p:sp>
        <p:sp>
          <p:nvSpPr>
            <p:cNvPr id="28" name="Samordne 27"/>
            <p:cNvSpPr/>
            <p:nvPr/>
          </p:nvSpPr>
          <p:spPr>
            <a:xfrm rot="2700000">
              <a:off x="4670829" y="3877132"/>
              <a:ext cx="129016" cy="307164"/>
            </a:xfrm>
            <a:prstGeom prst="flowChartCollate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>
                <a:solidFill>
                  <a:schemeClr val="tx1"/>
                </a:solidFill>
              </a:endParaRPr>
            </a:p>
          </p:txBody>
        </p:sp>
        <p:sp>
          <p:nvSpPr>
            <p:cNvPr id="29" name="Rektangel 28"/>
            <p:cNvSpPr/>
            <p:nvPr/>
          </p:nvSpPr>
          <p:spPr>
            <a:xfrm rot="5400000">
              <a:off x="6391202" y="3552356"/>
              <a:ext cx="123809" cy="16286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30" name="Rektangel 29"/>
            <p:cNvSpPr/>
            <p:nvPr/>
          </p:nvSpPr>
          <p:spPr>
            <a:xfrm>
              <a:off x="2750686" y="3250309"/>
              <a:ext cx="216411" cy="554912"/>
            </a:xfrm>
            <a:prstGeom prst="rect">
              <a:avLst/>
            </a:prstGeom>
            <a:pattFill prst="ltHorz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cxnSp>
          <p:nvCxnSpPr>
            <p:cNvPr id="31" name="Rett linje 30"/>
            <p:cNvCxnSpPr/>
            <p:nvPr/>
          </p:nvCxnSpPr>
          <p:spPr>
            <a:xfrm>
              <a:off x="2750686" y="3250306"/>
              <a:ext cx="216411" cy="0"/>
            </a:xfrm>
            <a:prstGeom prst="line">
              <a:avLst/>
            </a:prstGeom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/>
            <p:cNvCxnSpPr/>
            <p:nvPr/>
          </p:nvCxnSpPr>
          <p:spPr>
            <a:xfrm>
              <a:off x="2750686" y="3803563"/>
              <a:ext cx="216411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kstSylinder 32"/>
            <p:cNvSpPr txBox="1"/>
            <p:nvPr/>
          </p:nvSpPr>
          <p:spPr>
            <a:xfrm>
              <a:off x="2669405" y="4551771"/>
              <a:ext cx="41318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>
                  <a:latin typeface="Arial" panose="020B0604020202020204" pitchFamily="34" charset="0"/>
                  <a:cs typeface="Arial" panose="020B0604020202020204" pitchFamily="34" charset="0"/>
                </a:rPr>
                <a:t>      Anaerobe soner        Aerobe soner        Transportbånd</a:t>
              </a:r>
            </a:p>
          </p:txBody>
        </p:sp>
        <p:sp>
          <p:nvSpPr>
            <p:cNvPr id="34" name="Avrundet rektangel 33"/>
            <p:cNvSpPr/>
            <p:nvPr/>
          </p:nvSpPr>
          <p:spPr>
            <a:xfrm>
              <a:off x="2721470" y="4547501"/>
              <a:ext cx="137422" cy="15339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35" name="Avrundet rektangel 34"/>
            <p:cNvSpPr/>
            <p:nvPr/>
          </p:nvSpPr>
          <p:spPr>
            <a:xfrm>
              <a:off x="3666538" y="4550896"/>
              <a:ext cx="146601" cy="1558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36" name="Avrundet rektangel 35"/>
            <p:cNvSpPr/>
            <p:nvPr/>
          </p:nvSpPr>
          <p:spPr>
            <a:xfrm>
              <a:off x="4503326" y="4544483"/>
              <a:ext cx="146601" cy="155847"/>
            </a:xfrm>
            <a:prstGeom prst="roundRect">
              <a:avLst/>
            </a:prstGeom>
            <a:pattFill prst="ltHorz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rgbClr val="000000"/>
              </a:solidFill>
            </a:ln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</p:grpSp>
    </p:spTree>
    <p:extLst>
      <p:ext uri="{BB962C8B-B14F-4D97-AF65-F5344CB8AC3E}">
        <p14:creationId xmlns:p14="http://schemas.microsoft.com/office/powerpoint/2010/main" val="2654817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0709tosal\AppData\Local\Microsoft\Windows\Temporary Internet Files\Content.Outlook\9ETIOLJD\Hias_logo_Payo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8640"/>
            <a:ext cx="1732975" cy="9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9" y="1268760"/>
            <a:ext cx="916269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23728" cy="218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2618440" y="379752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pilotanlegg 10.000 </a:t>
            </a:r>
            <a:r>
              <a:rPr lang="nb-NO" sz="3200" dirty="0" err="1"/>
              <a:t>pe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517532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ktangel 36"/>
          <p:cNvSpPr/>
          <p:nvPr/>
        </p:nvSpPr>
        <p:spPr>
          <a:xfrm>
            <a:off x="5361463" y="70545"/>
            <a:ext cx="37825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115 dager fullskaladrift</a:t>
            </a:r>
          </a:p>
          <a:p>
            <a:pPr algn="ctr"/>
            <a:r>
              <a:rPr lang="nb-NO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0,15 mg PO4/L</a:t>
            </a:r>
          </a:p>
          <a:p>
            <a:pPr algn="ctr"/>
            <a:r>
              <a:rPr lang="nb-NO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snitt ut </a:t>
            </a:r>
          </a:p>
          <a:p>
            <a:pPr algn="ctr"/>
            <a:r>
              <a:rPr lang="nb-NO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Biologisk trinn</a:t>
            </a:r>
          </a:p>
        </p:txBody>
      </p:sp>
      <p:grpSp>
        <p:nvGrpSpPr>
          <p:cNvPr id="38" name="Gruppe 37"/>
          <p:cNvGrpSpPr/>
          <p:nvPr/>
        </p:nvGrpSpPr>
        <p:grpSpPr>
          <a:xfrm>
            <a:off x="-1" y="-1"/>
            <a:ext cx="5346441" cy="3219061"/>
            <a:chOff x="1331640" y="1772816"/>
            <a:chExt cx="5904656" cy="3744416"/>
          </a:xfrm>
        </p:grpSpPr>
        <p:sp>
          <p:nvSpPr>
            <p:cNvPr id="40" name="Rektangel 39"/>
            <p:cNvSpPr/>
            <p:nvPr/>
          </p:nvSpPr>
          <p:spPr>
            <a:xfrm>
              <a:off x="1331640" y="1772816"/>
              <a:ext cx="5904656" cy="3744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41" name="Gruppe 40"/>
            <p:cNvGrpSpPr/>
            <p:nvPr/>
          </p:nvGrpSpPr>
          <p:grpSpPr>
            <a:xfrm>
              <a:off x="1511659" y="1916832"/>
              <a:ext cx="5652629" cy="3456384"/>
              <a:chOff x="1975618" y="2913448"/>
              <a:chExt cx="5145292" cy="3120196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5618" y="2913448"/>
                <a:ext cx="5059363" cy="1792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3" name="Gruppe 42"/>
              <p:cNvGrpSpPr/>
              <p:nvPr/>
            </p:nvGrpSpPr>
            <p:grpSpPr>
              <a:xfrm>
                <a:off x="2008342" y="4665492"/>
                <a:ext cx="5112568" cy="1368152"/>
                <a:chOff x="2051720" y="3945412"/>
                <a:chExt cx="5112568" cy="1368152"/>
              </a:xfrm>
            </p:grpSpPr>
            <p:cxnSp>
              <p:nvCxnSpPr>
                <p:cNvPr id="44" name="Rett pil 7"/>
                <p:cNvCxnSpPr/>
                <p:nvPr/>
              </p:nvCxnSpPr>
              <p:spPr>
                <a:xfrm>
                  <a:off x="2051720" y="5313564"/>
                  <a:ext cx="511256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tt pil 8"/>
                <p:cNvCxnSpPr/>
                <p:nvPr/>
              </p:nvCxnSpPr>
              <p:spPr>
                <a:xfrm flipV="1">
                  <a:off x="2051720" y="3945412"/>
                  <a:ext cx="0" cy="136815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Frihåndsform 45"/>
                <p:cNvSpPr/>
                <p:nvPr/>
              </p:nvSpPr>
              <p:spPr>
                <a:xfrm>
                  <a:off x="2094271" y="3978377"/>
                  <a:ext cx="2227006" cy="818535"/>
                </a:xfrm>
                <a:custGeom>
                  <a:avLst/>
                  <a:gdLst>
                    <a:gd name="connsiteX0" fmla="*/ 0 w 2227006"/>
                    <a:gd name="connsiteY0" fmla="*/ 818535 h 818535"/>
                    <a:gd name="connsiteX1" fmla="*/ 1017639 w 2227006"/>
                    <a:gd name="connsiteY1" fmla="*/ 317090 h 818535"/>
                    <a:gd name="connsiteX2" fmla="*/ 2227006 w 2227006"/>
                    <a:gd name="connsiteY2" fmla="*/ 51619 h 818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27006" h="818535">
                      <a:moveTo>
                        <a:pt x="0" y="818535"/>
                      </a:moveTo>
                      <a:cubicBezTo>
                        <a:pt x="323235" y="631722"/>
                        <a:pt x="646471" y="444909"/>
                        <a:pt x="1017639" y="317090"/>
                      </a:cubicBezTo>
                      <a:cubicBezTo>
                        <a:pt x="1388807" y="189271"/>
                        <a:pt x="1973825" y="0"/>
                        <a:pt x="2227006" y="51619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47" name="Frihåndsform 46"/>
                <p:cNvSpPr/>
                <p:nvPr/>
              </p:nvSpPr>
              <p:spPr>
                <a:xfrm>
                  <a:off x="4336026" y="4015248"/>
                  <a:ext cx="2713703" cy="1165122"/>
                </a:xfrm>
                <a:custGeom>
                  <a:avLst/>
                  <a:gdLst>
                    <a:gd name="connsiteX0" fmla="*/ 0 w 2713703"/>
                    <a:gd name="connsiteY0" fmla="*/ 0 h 1165122"/>
                    <a:gd name="connsiteX1" fmla="*/ 250722 w 2713703"/>
                    <a:gd name="connsiteY1" fmla="*/ 427703 h 1165122"/>
                    <a:gd name="connsiteX2" fmla="*/ 781664 w 2713703"/>
                    <a:gd name="connsiteY2" fmla="*/ 796413 h 1165122"/>
                    <a:gd name="connsiteX3" fmla="*/ 1548580 w 2713703"/>
                    <a:gd name="connsiteY3" fmla="*/ 1061883 h 1165122"/>
                    <a:gd name="connsiteX4" fmla="*/ 2713703 w 2713703"/>
                    <a:gd name="connsiteY4" fmla="*/ 1165122 h 1165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703" h="1165122">
                      <a:moveTo>
                        <a:pt x="0" y="0"/>
                      </a:moveTo>
                      <a:cubicBezTo>
                        <a:pt x="60222" y="147484"/>
                        <a:pt x="120445" y="294968"/>
                        <a:pt x="250722" y="427703"/>
                      </a:cubicBezTo>
                      <a:cubicBezTo>
                        <a:pt x="380999" y="560438"/>
                        <a:pt x="565354" y="690716"/>
                        <a:pt x="781664" y="796413"/>
                      </a:cubicBezTo>
                      <a:cubicBezTo>
                        <a:pt x="997974" y="902110"/>
                        <a:pt x="1226574" y="1000432"/>
                        <a:pt x="1548580" y="1061883"/>
                      </a:cubicBezTo>
                      <a:cubicBezTo>
                        <a:pt x="1870586" y="1123334"/>
                        <a:pt x="2713703" y="1165122"/>
                        <a:pt x="2713703" y="1165122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48" name="TekstSylinder 47"/>
                <p:cNvSpPr txBox="1"/>
                <p:nvPr/>
              </p:nvSpPr>
              <p:spPr>
                <a:xfrm>
                  <a:off x="5580112" y="4665492"/>
                  <a:ext cx="64807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dirty="0"/>
                    <a:t>PO</a:t>
                  </a:r>
                  <a:r>
                    <a:rPr lang="nb-NO" baseline="-25000" dirty="0"/>
                    <a:t>4</a:t>
                  </a:r>
                  <a:endParaRPr lang="nb-NO" dirty="0"/>
                </a:p>
              </p:txBody>
            </p:sp>
            <p:sp>
              <p:nvSpPr>
                <p:cNvPr id="49" name="Frihåndsform 48"/>
                <p:cNvSpPr/>
                <p:nvPr/>
              </p:nvSpPr>
              <p:spPr>
                <a:xfrm>
                  <a:off x="2094271" y="4162731"/>
                  <a:ext cx="4940710" cy="1076633"/>
                </a:xfrm>
                <a:custGeom>
                  <a:avLst/>
                  <a:gdLst>
                    <a:gd name="connsiteX0" fmla="*/ 0 w 4940710"/>
                    <a:gd name="connsiteY0" fmla="*/ 0 h 1076633"/>
                    <a:gd name="connsiteX1" fmla="*/ 796413 w 4940710"/>
                    <a:gd name="connsiteY1" fmla="*/ 619433 h 1076633"/>
                    <a:gd name="connsiteX2" fmla="*/ 2227006 w 4940710"/>
                    <a:gd name="connsiteY2" fmla="*/ 988142 h 1076633"/>
                    <a:gd name="connsiteX3" fmla="*/ 4940710 w 4940710"/>
                    <a:gd name="connsiteY3" fmla="*/ 1076633 h 1076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0710" h="1076633">
                      <a:moveTo>
                        <a:pt x="0" y="0"/>
                      </a:moveTo>
                      <a:cubicBezTo>
                        <a:pt x="212622" y="227371"/>
                        <a:pt x="425245" y="454743"/>
                        <a:pt x="796413" y="619433"/>
                      </a:cubicBezTo>
                      <a:cubicBezTo>
                        <a:pt x="1167581" y="784123"/>
                        <a:pt x="1536290" y="911942"/>
                        <a:pt x="2227006" y="988142"/>
                      </a:cubicBezTo>
                      <a:cubicBezTo>
                        <a:pt x="2917722" y="1064342"/>
                        <a:pt x="4940710" y="1076633"/>
                        <a:pt x="4940710" y="1076633"/>
                      </a:cubicBezTo>
                    </a:path>
                  </a:pathLst>
                </a:cu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50" name="TekstSylinder 49"/>
                <p:cNvSpPr txBox="1"/>
                <p:nvPr/>
              </p:nvSpPr>
              <p:spPr>
                <a:xfrm>
                  <a:off x="3563888" y="4665492"/>
                  <a:ext cx="72008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dirty="0"/>
                    <a:t>BOD</a:t>
                  </a:r>
                </a:p>
              </p:txBody>
            </p:sp>
          </p:grpSp>
        </p:grpSp>
      </p:grp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3137039"/>
            <a:ext cx="9144001" cy="36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2564904"/>
            <a:ext cx="9144000" cy="1143000"/>
          </a:xfrm>
        </p:spPr>
        <p:txBody>
          <a:bodyPr>
            <a:noAutofit/>
          </a:bodyPr>
          <a:lstStyle/>
          <a:p>
            <a:r>
              <a:rPr lang="nb-NO" sz="3200" dirty="0"/>
              <a:t>Fordeler med å gjøre </a:t>
            </a:r>
            <a:r>
              <a:rPr lang="nb-NO" sz="3200" dirty="0" err="1"/>
              <a:t>bio</a:t>
            </a:r>
            <a:r>
              <a:rPr lang="nb-NO" sz="3200" dirty="0"/>
              <a:t>-P med </a:t>
            </a:r>
            <a:r>
              <a:rPr lang="nb-NO" sz="3200" dirty="0" err="1"/>
              <a:t>biofilm</a:t>
            </a:r>
            <a:r>
              <a:rPr lang="nb-NO" sz="3200" dirty="0"/>
              <a:t> (</a:t>
            </a:r>
            <a:r>
              <a:rPr lang="nb-NO" sz="3200" dirty="0" err="1"/>
              <a:t>vs</a:t>
            </a:r>
            <a:r>
              <a:rPr lang="nb-NO" sz="3200" dirty="0"/>
              <a:t> aktivslam)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411760" y="3429000"/>
            <a:ext cx="7128792" cy="342900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Bedre sedimenteringsegenskaper for slam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Lavere slambelastning på </a:t>
            </a:r>
            <a:r>
              <a:rPr lang="nb-NO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avskilling</a:t>
            </a:r>
            <a:endParaRPr lang="nb-N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Mindre areal/volum behov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Lavere utløpskonsentrasjon av PO</a:t>
            </a:r>
            <a:r>
              <a:rPr lang="nb-NO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nb-N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Ingen returslampumping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Minimal returføring av NO</a:t>
            </a:r>
            <a:r>
              <a:rPr lang="nb-NO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 og O</a:t>
            </a:r>
            <a:r>
              <a:rPr lang="nb-NO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til anaerob sone</a:t>
            </a:r>
          </a:p>
          <a:p>
            <a:pPr>
              <a:lnSpc>
                <a:spcPct val="150000"/>
              </a:lnSpc>
            </a:pPr>
            <a:endParaRPr lang="nb-NO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2831939" cy="265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ktangel 3"/>
          <p:cNvSpPr/>
          <p:nvPr/>
        </p:nvSpPr>
        <p:spPr>
          <a:xfrm>
            <a:off x="1619672" y="921848"/>
            <a:ext cx="6336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b="1" dirty="0"/>
              <a:t>Redusere fellingskjemikalier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b="1" dirty="0"/>
              <a:t>tilgjengelig P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-2232" y="30598"/>
            <a:ext cx="9144000" cy="932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dirty="0"/>
              <a:t>Fordeler med biologisk fosforfjerning; </a:t>
            </a:r>
            <a:r>
              <a:rPr lang="nb-NO" sz="4000" dirty="0" err="1"/>
              <a:t>Bio</a:t>
            </a:r>
            <a:r>
              <a:rPr lang="nb-NO" sz="4000" dirty="0"/>
              <a:t>-P </a:t>
            </a:r>
          </a:p>
        </p:txBody>
      </p:sp>
    </p:spTree>
    <p:extLst>
      <p:ext uri="{BB962C8B-B14F-4D97-AF65-F5344CB8AC3E}">
        <p14:creationId xmlns:p14="http://schemas.microsoft.com/office/powerpoint/2010/main" val="38602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lassholder for innhold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79388"/>
            <a:ext cx="2851547" cy="7439026"/>
          </a:xfrm>
        </p:spPr>
      </p:pic>
      <p:pic>
        <p:nvPicPr>
          <p:cNvPr id="4098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54151"/>
            <a:ext cx="1464469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Gjenvinning av fosfor</a:t>
            </a:r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b-NO" dirty="0" err="1"/>
              <a:t>Struvittutfelling</a:t>
            </a:r>
            <a:r>
              <a:rPr lang="nb-NO" dirty="0"/>
              <a:t>	Mg+PO</a:t>
            </a:r>
            <a:r>
              <a:rPr lang="nb-NO" baseline="-25000" dirty="0"/>
              <a:t>4</a:t>
            </a:r>
            <a:r>
              <a:rPr lang="nb-NO" dirty="0"/>
              <a:t>+NH</a:t>
            </a:r>
            <a:r>
              <a:rPr lang="nb-NO" baseline="-25000" dirty="0"/>
              <a:t>4</a:t>
            </a:r>
            <a:endParaRPr lang="nb-NO" dirty="0"/>
          </a:p>
          <a:p>
            <a:pPr lvl="1">
              <a:lnSpc>
                <a:spcPct val="150000"/>
              </a:lnSpc>
            </a:pPr>
            <a:r>
              <a:rPr lang="nb-NO" dirty="0"/>
              <a:t>Mest mulig løst P i rejekt</a:t>
            </a:r>
          </a:p>
          <a:p>
            <a:pPr lvl="2">
              <a:lnSpc>
                <a:spcPct val="150000"/>
              </a:lnSpc>
            </a:pPr>
            <a:r>
              <a:rPr lang="nb-NO" dirty="0"/>
              <a:t>Minst mulig Fe/Al</a:t>
            </a:r>
          </a:p>
          <a:p>
            <a:pPr lvl="2">
              <a:lnSpc>
                <a:spcPct val="150000"/>
              </a:lnSpc>
            </a:pPr>
            <a:r>
              <a:rPr lang="nb-NO" dirty="0"/>
              <a:t>(Minst mulig </a:t>
            </a:r>
            <a:r>
              <a:rPr lang="nb-NO" dirty="0" err="1"/>
              <a:t>Ca</a:t>
            </a:r>
            <a:r>
              <a:rPr lang="nb-NO" dirty="0"/>
              <a:t> ?)</a:t>
            </a:r>
          </a:p>
        </p:txBody>
      </p:sp>
    </p:spTree>
    <p:extLst>
      <p:ext uri="{BB962C8B-B14F-4D97-AF65-F5344CB8AC3E}">
        <p14:creationId xmlns:p14="http://schemas.microsoft.com/office/powerpoint/2010/main" val="1085860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57779"/>
            <a:ext cx="4853873" cy="3640405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1719798" y="1726691"/>
            <a:ext cx="3400852" cy="244555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01" y="6085"/>
            <a:ext cx="5328713" cy="902635"/>
          </a:xfrm>
        </p:spPr>
        <p:txBody>
          <a:bodyPr/>
          <a:lstStyle/>
          <a:p>
            <a:r>
              <a:rPr lang="nb-NO" dirty="0"/>
              <a:t>P-gjenvinningsanlegg</a:t>
            </a:r>
          </a:p>
        </p:txBody>
      </p:sp>
      <p:grpSp>
        <p:nvGrpSpPr>
          <p:cNvPr id="20" name="Gruppe 19"/>
          <p:cNvGrpSpPr/>
          <p:nvPr/>
        </p:nvGrpSpPr>
        <p:grpSpPr>
          <a:xfrm>
            <a:off x="-53309" y="908720"/>
            <a:ext cx="7223720" cy="3977222"/>
            <a:chOff x="2094477" y="2035213"/>
            <a:chExt cx="7223720" cy="3977222"/>
          </a:xfrm>
        </p:grpSpPr>
        <p:sp>
          <p:nvSpPr>
            <p:cNvPr id="3" name="Rektangel 2"/>
            <p:cNvSpPr/>
            <p:nvPr/>
          </p:nvSpPr>
          <p:spPr>
            <a:xfrm>
              <a:off x="2283311" y="2035213"/>
              <a:ext cx="1541033" cy="6615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Mekanisk slam</a:t>
              </a:r>
            </a:p>
          </p:txBody>
        </p:sp>
        <p:sp>
          <p:nvSpPr>
            <p:cNvPr id="4" name="Rektangel 3"/>
            <p:cNvSpPr/>
            <p:nvPr/>
          </p:nvSpPr>
          <p:spPr>
            <a:xfrm>
              <a:off x="4668820" y="2035213"/>
              <a:ext cx="1541033" cy="66159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err="1"/>
                <a:t>Bio</a:t>
              </a:r>
              <a:r>
                <a:rPr lang="nb-NO" dirty="0"/>
                <a:t>-P slam</a:t>
              </a:r>
            </a:p>
          </p:txBody>
        </p:sp>
        <p:sp>
          <p:nvSpPr>
            <p:cNvPr id="5" name="Pil: ned 4"/>
            <p:cNvSpPr/>
            <p:nvPr/>
          </p:nvSpPr>
          <p:spPr>
            <a:xfrm>
              <a:off x="2944905" y="2747946"/>
              <a:ext cx="217843" cy="58347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6" name="Rektangel 5"/>
            <p:cNvSpPr/>
            <p:nvPr/>
          </p:nvSpPr>
          <p:spPr>
            <a:xfrm>
              <a:off x="4668820" y="3175564"/>
              <a:ext cx="1541033" cy="7542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Stripping anaerobt</a:t>
              </a:r>
            </a:p>
            <a:p>
              <a:pPr algn="ctr"/>
              <a:r>
                <a:rPr lang="nb-NO" dirty="0" err="1"/>
                <a:t>Avvanning</a:t>
              </a:r>
              <a:endParaRPr lang="nb-NO" dirty="0"/>
            </a:p>
          </p:txBody>
        </p:sp>
        <p:sp>
          <p:nvSpPr>
            <p:cNvPr id="7" name="Pil: ned 6"/>
            <p:cNvSpPr/>
            <p:nvPr/>
          </p:nvSpPr>
          <p:spPr>
            <a:xfrm>
              <a:off x="5330414" y="2747947"/>
              <a:ext cx="217843" cy="4276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8" name="Pil: ned 7"/>
            <p:cNvSpPr/>
            <p:nvPr/>
          </p:nvSpPr>
          <p:spPr>
            <a:xfrm rot="5400000">
              <a:off x="4169931" y="3343692"/>
              <a:ext cx="217843" cy="4276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9" name="Rektangel 8"/>
            <p:cNvSpPr/>
            <p:nvPr/>
          </p:nvSpPr>
          <p:spPr>
            <a:xfrm>
              <a:off x="2123728" y="3405632"/>
              <a:ext cx="1718097" cy="14133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Slamlager</a:t>
              </a:r>
            </a:p>
            <a:p>
              <a:pPr algn="ctr"/>
              <a:r>
                <a:rPr lang="nb-NO" dirty="0" err="1"/>
                <a:t>Slambehandling</a:t>
              </a:r>
              <a:endParaRPr lang="nb-NO" dirty="0"/>
            </a:p>
            <a:p>
              <a:pPr algn="ctr"/>
              <a:r>
                <a:rPr lang="nb-NO" dirty="0" err="1"/>
                <a:t>Avvanning</a:t>
              </a:r>
              <a:endParaRPr lang="nb-NO" dirty="0"/>
            </a:p>
          </p:txBody>
        </p:sp>
        <p:sp>
          <p:nvSpPr>
            <p:cNvPr id="10" name="Pil: ned 9"/>
            <p:cNvSpPr/>
            <p:nvPr/>
          </p:nvSpPr>
          <p:spPr>
            <a:xfrm>
              <a:off x="5330414" y="3960218"/>
              <a:ext cx="217843" cy="427617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1" name="Rektangel 10"/>
            <p:cNvSpPr/>
            <p:nvPr/>
          </p:nvSpPr>
          <p:spPr>
            <a:xfrm>
              <a:off x="4668820" y="4418195"/>
              <a:ext cx="1541033" cy="6615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err="1"/>
                <a:t>Struvitt</a:t>
              </a:r>
              <a:r>
                <a:rPr lang="nb-NO" dirty="0"/>
                <a:t>-reaktor</a:t>
              </a:r>
            </a:p>
          </p:txBody>
        </p:sp>
        <p:sp>
          <p:nvSpPr>
            <p:cNvPr id="12" name="Pil: ned 11"/>
            <p:cNvSpPr/>
            <p:nvPr/>
          </p:nvSpPr>
          <p:spPr>
            <a:xfrm rot="16200000">
              <a:off x="6318880" y="4535183"/>
              <a:ext cx="217843" cy="427617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4" name="TekstSylinder 13"/>
            <p:cNvSpPr txBox="1"/>
            <p:nvPr/>
          </p:nvSpPr>
          <p:spPr>
            <a:xfrm>
              <a:off x="5561703" y="3989361"/>
              <a:ext cx="916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PO</a:t>
              </a:r>
              <a:r>
                <a:rPr lang="nb-NO" baseline="-25000" dirty="0"/>
                <a:t>4 </a:t>
              </a:r>
              <a:r>
                <a:rPr lang="nb-NO" dirty="0"/>
                <a:t>Mg</a:t>
              </a:r>
            </a:p>
          </p:txBody>
        </p:sp>
        <p:sp>
          <p:nvSpPr>
            <p:cNvPr id="15" name="Pil: ned 14"/>
            <p:cNvSpPr/>
            <p:nvPr/>
          </p:nvSpPr>
          <p:spPr>
            <a:xfrm rot="16200000">
              <a:off x="4169931" y="4396684"/>
              <a:ext cx="217843" cy="427617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6" name="TekstSylinder 15"/>
            <p:cNvSpPr txBox="1"/>
            <p:nvPr/>
          </p:nvSpPr>
          <p:spPr>
            <a:xfrm>
              <a:off x="3869239" y="3855239"/>
              <a:ext cx="7816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NH</a:t>
              </a:r>
              <a:r>
                <a:rPr lang="nb-NO" baseline="-25000" dirty="0"/>
                <a:t>4</a:t>
              </a:r>
              <a:r>
                <a:rPr lang="nb-NO" dirty="0"/>
                <a:t> PO</a:t>
              </a:r>
              <a:r>
                <a:rPr lang="nb-NO" baseline="-25000" dirty="0"/>
                <a:t>4</a:t>
              </a:r>
              <a:endParaRPr lang="nb-NO" dirty="0"/>
            </a:p>
          </p:txBody>
        </p:sp>
        <p:sp>
          <p:nvSpPr>
            <p:cNvPr id="17" name="Pil: ned 16"/>
            <p:cNvSpPr/>
            <p:nvPr/>
          </p:nvSpPr>
          <p:spPr>
            <a:xfrm>
              <a:off x="2944905" y="4887491"/>
              <a:ext cx="217843" cy="4276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8" name="TekstSylinder 17"/>
            <p:cNvSpPr txBox="1"/>
            <p:nvPr/>
          </p:nvSpPr>
          <p:spPr>
            <a:xfrm>
              <a:off x="2094477" y="5181438"/>
              <a:ext cx="19602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b="1" dirty="0"/>
                <a:t>Biomasse</a:t>
              </a:r>
            </a:p>
            <a:p>
              <a:pPr algn="ctr"/>
              <a:r>
                <a:rPr lang="nb-NO" sz="2400" b="1" dirty="0"/>
                <a:t>tilgjengelig P</a:t>
              </a:r>
            </a:p>
          </p:txBody>
        </p:sp>
        <p:sp>
          <p:nvSpPr>
            <p:cNvPr id="13" name="TekstSylinder 12"/>
            <p:cNvSpPr txBox="1"/>
            <p:nvPr/>
          </p:nvSpPr>
          <p:spPr>
            <a:xfrm>
              <a:off x="6844023" y="4306036"/>
              <a:ext cx="24741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4400" b="1" dirty="0" err="1">
                  <a:solidFill>
                    <a:schemeClr val="bg1"/>
                  </a:solidFill>
                </a:rPr>
                <a:t>Struvitt</a:t>
              </a:r>
              <a:endParaRPr lang="nb-NO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ittel 1"/>
          <p:cNvSpPr txBox="1">
            <a:spLocks/>
          </p:cNvSpPr>
          <p:nvPr/>
        </p:nvSpPr>
        <p:spPr>
          <a:xfrm>
            <a:off x="5285083" y="2202667"/>
            <a:ext cx="3461797" cy="134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b="1" dirty="0"/>
              <a:t>To produkter </a:t>
            </a:r>
          </a:p>
          <a:p>
            <a:r>
              <a:rPr lang="nb-NO" sz="2400" b="1" dirty="0"/>
              <a:t>i stedet for et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93" y="65079"/>
            <a:ext cx="3216155" cy="231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5104" y="5045283"/>
            <a:ext cx="2721082" cy="182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ktangel 25"/>
          <p:cNvSpPr/>
          <p:nvPr/>
        </p:nvSpPr>
        <p:spPr>
          <a:xfrm>
            <a:off x="6426465" y="6085"/>
            <a:ext cx="2704602" cy="491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MgNH</a:t>
            </a:r>
            <a:r>
              <a:rPr lang="nb-NO" b="1" baseline="-25000" dirty="0">
                <a:solidFill>
                  <a:schemeClr val="tx1"/>
                </a:solidFill>
              </a:rPr>
              <a:t>4</a:t>
            </a:r>
            <a:r>
              <a:rPr lang="nb-NO" b="1" dirty="0">
                <a:solidFill>
                  <a:schemeClr val="tx1"/>
                </a:solidFill>
              </a:rPr>
              <a:t>PO</a:t>
            </a:r>
            <a:r>
              <a:rPr lang="nb-NO" b="1" baseline="-25000" dirty="0">
                <a:solidFill>
                  <a:schemeClr val="tx1"/>
                </a:solidFill>
              </a:rPr>
              <a:t>4</a:t>
            </a:r>
            <a:r>
              <a:rPr lang="nb-NO" b="1" dirty="0">
                <a:solidFill>
                  <a:schemeClr val="tx1"/>
                </a:solidFill>
              </a:rPr>
              <a:t>(H</a:t>
            </a:r>
            <a:r>
              <a:rPr lang="nb-NO" b="1" baseline="-25000" dirty="0">
                <a:solidFill>
                  <a:schemeClr val="tx1"/>
                </a:solidFill>
              </a:rPr>
              <a:t>2</a:t>
            </a:r>
            <a:r>
              <a:rPr lang="nb-NO" b="1" dirty="0">
                <a:solidFill>
                  <a:schemeClr val="tx1"/>
                </a:solidFill>
              </a:rPr>
              <a:t>O)6</a:t>
            </a:r>
          </a:p>
        </p:txBody>
      </p:sp>
      <p:pic>
        <p:nvPicPr>
          <p:cNvPr id="28" name="Bild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35" y="4816151"/>
            <a:ext cx="1948252" cy="206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0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59430" y="2636912"/>
            <a:ext cx="7797552" cy="32298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4400" b="1" dirty="0"/>
          </a:p>
          <a:p>
            <a:r>
              <a:rPr lang="nb-NO" sz="4400" dirty="0"/>
              <a:t>tar vare på </a:t>
            </a:r>
            <a:r>
              <a:rPr lang="nb-NO" sz="4400" b="1" dirty="0"/>
              <a:t>ressursene i avløpet</a:t>
            </a:r>
            <a:endParaRPr lang="nb-NO" sz="4400" dirty="0"/>
          </a:p>
          <a:p>
            <a:endParaRPr lang="nb-NO" sz="4400" dirty="0"/>
          </a:p>
          <a:p>
            <a:pPr marL="0" indent="0">
              <a:buNone/>
            </a:pPr>
            <a:endParaRPr lang="nb-NO" sz="4400" b="1" dirty="0"/>
          </a:p>
          <a:p>
            <a:endParaRPr lang="nb-NO" sz="4400" dirty="0"/>
          </a:p>
        </p:txBody>
      </p:sp>
      <p:pic>
        <p:nvPicPr>
          <p:cNvPr id="5" name="Picture 2" descr="C:\Users\10709tosal\AppData\Local\Microsoft\Windows\Temporary Internet Files\Content.Outlook\9ETIOLJD\Hias_logo_Payo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05264"/>
            <a:ext cx="1732975" cy="9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864501" y="1772816"/>
            <a:ext cx="70413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800" b="1" dirty="0">
                <a:solidFill>
                  <a:schemeClr val="bg1"/>
                </a:solidFill>
              </a:rPr>
              <a:t>Et bærekraftig renseanlegg</a:t>
            </a:r>
            <a:endParaRPr lang="nb-NO" sz="4800" dirty="0"/>
          </a:p>
        </p:txBody>
      </p:sp>
    </p:spTree>
    <p:extLst>
      <p:ext uri="{BB962C8B-B14F-4D97-AF65-F5344CB8AC3E}">
        <p14:creationId xmlns:p14="http://schemas.microsoft.com/office/powerpoint/2010/main" val="3133747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lassholder for innhold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79388"/>
            <a:ext cx="2851547" cy="7439026"/>
          </a:xfrm>
        </p:spPr>
      </p:pic>
      <p:pic>
        <p:nvPicPr>
          <p:cNvPr id="4098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230189"/>
            <a:ext cx="1464469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Langsiktig målsetting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Ta ansvar for fosfor, en livsviktig og begrenset ressurs</a:t>
            </a:r>
          </a:p>
          <a:p>
            <a:endParaRPr lang="nb-NO"/>
          </a:p>
          <a:p>
            <a:r>
              <a:rPr lang="nb-NO"/>
              <a:t>resirkulering av fosfor </a:t>
            </a:r>
          </a:p>
          <a:p>
            <a:pPr>
              <a:buFont typeface="Arial" pitchFamily="34" charset="0"/>
              <a:buNone/>
            </a:pPr>
            <a:r>
              <a:rPr lang="nb-NO"/>
              <a:t>			</a:t>
            </a:r>
          </a:p>
          <a:p>
            <a:r>
              <a:rPr lang="nb-NO"/>
              <a:t>balansert P-gjødsling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5860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lassholder for innhold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79388"/>
            <a:ext cx="2851547" cy="7439026"/>
          </a:xfrm>
        </p:spPr>
      </p:pic>
      <p:pic>
        <p:nvPicPr>
          <p:cNvPr id="4098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230189"/>
            <a:ext cx="1464469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Hias prosessen</a:t>
            </a:r>
          </a:p>
        </p:txBody>
      </p:sp>
      <p:sp>
        <p:nvSpPr>
          <p:cNvPr id="5" name="Avrundet rektangel 4"/>
          <p:cNvSpPr/>
          <p:nvPr/>
        </p:nvSpPr>
        <p:spPr>
          <a:xfrm>
            <a:off x="2699792" y="1988840"/>
            <a:ext cx="3528392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Rett pil 5"/>
          <p:cNvCxnSpPr>
            <a:endCxn id="5" idx="1"/>
          </p:cNvCxnSpPr>
          <p:nvPr/>
        </p:nvCxnSpPr>
        <p:spPr>
          <a:xfrm>
            <a:off x="1691680" y="2888940"/>
            <a:ext cx="10081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/>
          <p:cNvSpPr txBox="1"/>
          <p:nvPr/>
        </p:nvSpPr>
        <p:spPr>
          <a:xfrm>
            <a:off x="410651" y="270427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Avløp inn</a:t>
            </a:r>
          </a:p>
        </p:txBody>
      </p:sp>
      <p:cxnSp>
        <p:nvCxnSpPr>
          <p:cNvPr id="8" name="Rett pil 7"/>
          <p:cNvCxnSpPr/>
          <p:nvPr/>
        </p:nvCxnSpPr>
        <p:spPr>
          <a:xfrm>
            <a:off x="6228184" y="2888940"/>
            <a:ext cx="10081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/>
          <p:cNvSpPr txBox="1"/>
          <p:nvPr/>
        </p:nvSpPr>
        <p:spPr>
          <a:xfrm>
            <a:off x="7358914" y="2704274"/>
            <a:ext cx="146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Avløp ut</a:t>
            </a:r>
          </a:p>
          <a:p>
            <a:pPr algn="ctr"/>
            <a:r>
              <a:rPr lang="nb-NO" dirty="0"/>
              <a:t>P&lt; 0,4 mg/l</a:t>
            </a:r>
          </a:p>
        </p:txBody>
      </p:sp>
      <p:cxnSp>
        <p:nvCxnSpPr>
          <p:cNvPr id="10" name="Rett pil 9"/>
          <p:cNvCxnSpPr/>
          <p:nvPr/>
        </p:nvCxnSpPr>
        <p:spPr>
          <a:xfrm>
            <a:off x="3419872" y="3789040"/>
            <a:ext cx="0" cy="648072"/>
          </a:xfrm>
          <a:prstGeom prst="straightConnector1">
            <a:avLst/>
          </a:prstGeom>
          <a:ln w="28575">
            <a:solidFill>
              <a:srgbClr val="2874C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/>
          <p:cNvSpPr txBox="1"/>
          <p:nvPr/>
        </p:nvSpPr>
        <p:spPr>
          <a:xfrm>
            <a:off x="2627784" y="4437112"/>
            <a:ext cx="18362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Biomasse ut</a:t>
            </a:r>
          </a:p>
          <a:p>
            <a:pPr algn="ctr"/>
            <a:r>
              <a:rPr lang="nb-NO" sz="1400" dirty="0"/>
              <a:t>Lite P,</a:t>
            </a:r>
          </a:p>
          <a:p>
            <a:pPr algn="ctr"/>
            <a:r>
              <a:rPr lang="nb-NO" sz="1400" dirty="0"/>
              <a:t>Jordforbedring som tilfører strukturmateriale, organisk materiale og nitrogen</a:t>
            </a:r>
          </a:p>
        </p:txBody>
      </p:sp>
      <p:cxnSp>
        <p:nvCxnSpPr>
          <p:cNvPr id="12" name="Rett pil 11"/>
          <p:cNvCxnSpPr/>
          <p:nvPr/>
        </p:nvCxnSpPr>
        <p:spPr>
          <a:xfrm>
            <a:off x="5436096" y="3789040"/>
            <a:ext cx="0" cy="648072"/>
          </a:xfrm>
          <a:prstGeom prst="straightConnector1">
            <a:avLst/>
          </a:prstGeom>
          <a:ln w="28575">
            <a:solidFill>
              <a:srgbClr val="2874C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4517994" y="4437112"/>
            <a:ext cx="18362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err="1"/>
              <a:t>Struvitt</a:t>
            </a:r>
            <a:r>
              <a:rPr lang="nb-NO" dirty="0"/>
              <a:t> ut</a:t>
            </a:r>
          </a:p>
          <a:p>
            <a:pPr algn="ctr"/>
            <a:r>
              <a:rPr lang="nb-NO" sz="1400" dirty="0"/>
              <a:t>Fosforgjødsel til bruk der det trengs</a:t>
            </a:r>
          </a:p>
        </p:txBody>
      </p:sp>
    </p:spTree>
    <p:extLst>
      <p:ext uri="{BB962C8B-B14F-4D97-AF65-F5344CB8AC3E}">
        <p14:creationId xmlns:p14="http://schemas.microsoft.com/office/powerpoint/2010/main" val="1085860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791580" y="203832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/>
              <a:t>Kontinuerlig </a:t>
            </a:r>
            <a:r>
              <a:rPr lang="nb-NO" sz="5400" b="1" dirty="0" err="1"/>
              <a:t>biofilm</a:t>
            </a:r>
            <a:r>
              <a:rPr lang="nb-NO" sz="5400" b="1" dirty="0"/>
              <a:t> </a:t>
            </a:r>
            <a:r>
              <a:rPr lang="nb-NO" sz="5400" b="1" dirty="0" err="1"/>
              <a:t>Bio</a:t>
            </a:r>
            <a:r>
              <a:rPr lang="nb-NO" sz="5400" b="1" dirty="0"/>
              <a:t>-P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20888"/>
            <a:ext cx="5916149" cy="4437112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5363741" y="1558404"/>
            <a:ext cx="3916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400" dirty="0" err="1"/>
              <a:t>struvittfelling</a:t>
            </a:r>
            <a:endParaRPr lang="nb-NO" sz="5400" dirty="0"/>
          </a:p>
        </p:txBody>
      </p:sp>
      <p:pic>
        <p:nvPicPr>
          <p:cNvPr id="2050" name="Picture 2" descr="D:\20160525_0923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1600200"/>
            <a:ext cx="7380312" cy="55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ett linje 7"/>
          <p:cNvCxnSpPr/>
          <p:nvPr/>
        </p:nvCxnSpPr>
        <p:spPr>
          <a:xfrm>
            <a:off x="5399584" y="1600200"/>
            <a:ext cx="374441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31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8229600" cy="1143000"/>
          </a:xfrm>
        </p:spPr>
        <p:txBody>
          <a:bodyPr/>
          <a:lstStyle/>
          <a:p>
            <a:r>
              <a:rPr lang="nb-NO" b="1" dirty="0">
                <a:solidFill>
                  <a:schemeClr val="bg1"/>
                </a:solidFill>
              </a:rPr>
              <a:t>Hvilke ressurser finner vi i avløp?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067944" y="2780928"/>
            <a:ext cx="5709320" cy="4453955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Vann</a:t>
            </a:r>
          </a:p>
          <a:p>
            <a:r>
              <a:rPr lang="nb-NO" dirty="0"/>
              <a:t>Varme</a:t>
            </a:r>
          </a:p>
          <a:p>
            <a:r>
              <a:rPr lang="nb-NO" dirty="0"/>
              <a:t>Organisk materiale</a:t>
            </a:r>
          </a:p>
          <a:p>
            <a:r>
              <a:rPr lang="nb-NO" dirty="0"/>
              <a:t>Næringsstoffer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Picture 2" descr="C:\Users\10709tosal\AppData\Local\Microsoft\Windows\Temporary Internet Files\Content.Outlook\9ETIOLJD\Hias_logo_Payo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05264"/>
            <a:ext cx="1732975" cy="9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06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504" y="712012"/>
            <a:ext cx="3384376" cy="5470812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br>
              <a:rPr lang="nb-NO" altLang="nb-NO" sz="2800" dirty="0"/>
            </a:br>
            <a:r>
              <a:rPr lang="nb-NO" altLang="nb-NO" sz="2800" dirty="0"/>
              <a:t>65.000 personer </a:t>
            </a:r>
            <a:br>
              <a:rPr lang="nb-NO" altLang="nb-NO" sz="2800" dirty="0"/>
            </a:br>
            <a:r>
              <a:rPr lang="nb-NO" altLang="nb-NO" sz="2800" dirty="0"/>
              <a:t>+ industri</a:t>
            </a:r>
            <a:br>
              <a:rPr lang="nb-NO" altLang="nb-NO" sz="2800" dirty="0"/>
            </a:br>
            <a:br>
              <a:rPr lang="nb-NO" altLang="nb-NO" sz="2800" dirty="0"/>
            </a:br>
            <a:r>
              <a:rPr lang="nb-NO" altLang="nb-NO" sz="2800" dirty="0"/>
              <a:t>53 tonn P/år</a:t>
            </a:r>
            <a:br>
              <a:rPr lang="nb-NO" altLang="nb-NO" sz="2800" dirty="0"/>
            </a:br>
            <a:br>
              <a:rPr lang="nb-NO" altLang="nb-NO" sz="2800" dirty="0"/>
            </a:br>
            <a:r>
              <a:rPr lang="nb-NO" altLang="nb-NO" sz="2800" dirty="0"/>
              <a:t>Mekanisk-biologisk-kjemisk renseanlegg</a:t>
            </a:r>
            <a:br>
              <a:rPr lang="nb-NO" altLang="nb-NO" sz="2800" dirty="0"/>
            </a:br>
            <a:br>
              <a:rPr lang="nb-NO" altLang="nb-NO" sz="2800" dirty="0"/>
            </a:br>
            <a:r>
              <a:rPr lang="nb-NO" altLang="nb-NO" sz="2800" dirty="0" err="1"/>
              <a:t>Slambehandling</a:t>
            </a:r>
            <a:r>
              <a:rPr lang="nb-NO" altLang="nb-NO" sz="2800" dirty="0"/>
              <a:t> m/termisk hydrolyse</a:t>
            </a:r>
            <a:br>
              <a:rPr lang="nb-NO" altLang="nb-NO" sz="2400" dirty="0"/>
            </a:br>
            <a:endParaRPr lang="nb-NO" sz="2400" dirty="0"/>
          </a:p>
        </p:txBody>
      </p:sp>
      <p:pic>
        <p:nvPicPr>
          <p:cNvPr id="4" name="Picture 7" descr="Avløpsnett_ret cop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5" b="14613"/>
          <a:stretch>
            <a:fillRect/>
          </a:stretch>
        </p:blipFill>
        <p:spPr bwMode="auto">
          <a:xfrm>
            <a:off x="3245116" y="2029"/>
            <a:ext cx="6091969" cy="47951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5" name="Rektangel 4"/>
          <p:cNvSpPr/>
          <p:nvPr/>
        </p:nvSpPr>
        <p:spPr>
          <a:xfrm>
            <a:off x="107504" y="2029"/>
            <a:ext cx="2376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nb-NO" sz="4000" b="1" dirty="0"/>
              <a:t>Hias avløp</a:t>
            </a:r>
            <a:endParaRPr lang="nb-NO" sz="4000" b="1" dirty="0"/>
          </a:p>
        </p:txBody>
      </p:sp>
      <p:pic>
        <p:nvPicPr>
          <p:cNvPr id="6" name="Picture 2" descr="C:\Users\10709tosal\AppData\Local\Microsoft\Windows\Temporary Internet Files\Content.Outlook\9ETIOLJD\Hias_logo_Payo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699324"/>
            <a:ext cx="1732975" cy="9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5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lassholder for innhold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534" y="688787"/>
            <a:ext cx="2851547" cy="5579270"/>
          </a:xfrm>
        </p:spPr>
      </p:pic>
      <p:sp>
        <p:nvSpPr>
          <p:cNvPr id="4100" name="Tittel 1"/>
          <p:cNvSpPr>
            <a:spLocks noGrp="1"/>
          </p:cNvSpPr>
          <p:nvPr>
            <p:ph type="title"/>
          </p:nvPr>
        </p:nvSpPr>
        <p:spPr>
          <a:xfrm>
            <a:off x="-62474" y="19130"/>
            <a:ext cx="4186808" cy="626869"/>
          </a:xfrm>
        </p:spPr>
        <p:txBody>
          <a:bodyPr>
            <a:normAutofit/>
          </a:bodyPr>
          <a:lstStyle/>
          <a:p>
            <a:r>
              <a:rPr lang="nb-NO" altLang="nb-NO" sz="2800" b="1" dirty="0">
                <a:latin typeface="Arial" pitchFamily="34" charset="0"/>
                <a:cs typeface="Arial" pitchFamily="34" charset="0"/>
              </a:rPr>
              <a:t>Hias RA i dag</a:t>
            </a:r>
          </a:p>
        </p:txBody>
      </p:sp>
      <p:pic>
        <p:nvPicPr>
          <p:cNvPr id="4098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84738"/>
            <a:ext cx="1464469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e 1"/>
          <p:cNvGrpSpPr/>
          <p:nvPr/>
        </p:nvGrpSpPr>
        <p:grpSpPr>
          <a:xfrm>
            <a:off x="1187624" y="1556792"/>
            <a:ext cx="7488833" cy="4896544"/>
            <a:chOff x="2030930" y="2497346"/>
            <a:chExt cx="5099179" cy="2376264"/>
          </a:xfrm>
        </p:grpSpPr>
        <p:sp>
          <p:nvSpPr>
            <p:cNvPr id="6" name="TekstSylinder 5"/>
            <p:cNvSpPr txBox="1"/>
            <p:nvPr/>
          </p:nvSpPr>
          <p:spPr>
            <a:xfrm>
              <a:off x="2030930" y="2767376"/>
              <a:ext cx="864096" cy="3435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000" dirty="0"/>
                <a:t>Mekanisk rensing</a:t>
              </a:r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2030930" y="3415448"/>
              <a:ext cx="864096" cy="3435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000" dirty="0"/>
                <a:t>Biologisk rensing</a:t>
              </a:r>
            </a:p>
          </p:txBody>
        </p:sp>
        <p:sp>
          <p:nvSpPr>
            <p:cNvPr id="8" name="TekstSylinder 7"/>
            <p:cNvSpPr txBox="1"/>
            <p:nvPr/>
          </p:nvSpPr>
          <p:spPr>
            <a:xfrm>
              <a:off x="2030930" y="4063520"/>
              <a:ext cx="864096" cy="3435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000" dirty="0"/>
                <a:t>Kjemisk rensing</a:t>
              </a:r>
            </a:p>
          </p:txBody>
        </p:sp>
        <p:sp>
          <p:nvSpPr>
            <p:cNvPr id="9" name="Pil ned 8"/>
            <p:cNvSpPr/>
            <p:nvPr/>
          </p:nvSpPr>
          <p:spPr>
            <a:xfrm>
              <a:off x="2300960" y="2497346"/>
              <a:ext cx="270030" cy="216024"/>
            </a:xfrm>
            <a:prstGeom prst="down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/>
            </a:p>
          </p:txBody>
        </p:sp>
        <p:sp>
          <p:nvSpPr>
            <p:cNvPr id="10" name="Pil ned 9"/>
            <p:cNvSpPr/>
            <p:nvPr/>
          </p:nvSpPr>
          <p:spPr>
            <a:xfrm>
              <a:off x="2300960" y="4657586"/>
              <a:ext cx="270030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/>
            </a:p>
          </p:txBody>
        </p:sp>
        <p:sp>
          <p:nvSpPr>
            <p:cNvPr id="11" name="TekstSylinder 10"/>
            <p:cNvSpPr txBox="1"/>
            <p:nvPr/>
          </p:nvSpPr>
          <p:spPr>
            <a:xfrm>
              <a:off x="3273068" y="3415447"/>
              <a:ext cx="1026114" cy="3435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000" dirty="0"/>
                <a:t>Slam- behandling</a:t>
              </a:r>
            </a:p>
          </p:txBody>
        </p:sp>
        <p:sp>
          <p:nvSpPr>
            <p:cNvPr id="12" name="Pil høyre 11"/>
            <p:cNvSpPr/>
            <p:nvPr/>
          </p:nvSpPr>
          <p:spPr>
            <a:xfrm>
              <a:off x="2949032" y="3577466"/>
              <a:ext cx="270030" cy="162018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/>
            </a:p>
          </p:txBody>
        </p:sp>
        <p:sp>
          <p:nvSpPr>
            <p:cNvPr id="13" name="Pil høyre 12"/>
            <p:cNvSpPr/>
            <p:nvPr/>
          </p:nvSpPr>
          <p:spPr>
            <a:xfrm rot="2468653">
              <a:off x="3003038" y="3048109"/>
              <a:ext cx="432048" cy="189674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/>
            </a:p>
          </p:txBody>
        </p:sp>
        <p:sp>
          <p:nvSpPr>
            <p:cNvPr id="14" name="Pil høyre 13"/>
            <p:cNvSpPr/>
            <p:nvPr/>
          </p:nvSpPr>
          <p:spPr>
            <a:xfrm rot="19488213">
              <a:off x="3009153" y="4127141"/>
              <a:ext cx="432048" cy="189674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/>
            </a:p>
          </p:txBody>
        </p:sp>
        <p:sp>
          <p:nvSpPr>
            <p:cNvPr id="15" name="TekstSylinder 14"/>
            <p:cNvSpPr txBox="1"/>
            <p:nvPr/>
          </p:nvSpPr>
          <p:spPr>
            <a:xfrm>
              <a:off x="4687634" y="2663185"/>
              <a:ext cx="1026114" cy="3435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000" dirty="0"/>
                <a:t>Biomasse til jordbruket</a:t>
              </a:r>
            </a:p>
          </p:txBody>
        </p:sp>
        <p:sp>
          <p:nvSpPr>
            <p:cNvPr id="16" name="Pil høyre 15"/>
            <p:cNvSpPr/>
            <p:nvPr/>
          </p:nvSpPr>
          <p:spPr>
            <a:xfrm rot="19488213">
              <a:off x="4422362" y="3352124"/>
              <a:ext cx="432048" cy="189674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/>
            </a:p>
          </p:txBody>
        </p:sp>
        <p:sp>
          <p:nvSpPr>
            <p:cNvPr id="17" name="Pil høyre 16"/>
            <p:cNvSpPr/>
            <p:nvPr/>
          </p:nvSpPr>
          <p:spPr>
            <a:xfrm rot="2468653">
              <a:off x="4413279" y="3805359"/>
              <a:ext cx="432048" cy="189674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/>
            </a:p>
          </p:txBody>
        </p:sp>
        <p:sp>
          <p:nvSpPr>
            <p:cNvPr id="18" name="TekstSylinder 17"/>
            <p:cNvSpPr txBox="1"/>
            <p:nvPr/>
          </p:nvSpPr>
          <p:spPr>
            <a:xfrm>
              <a:off x="4785236" y="4063519"/>
              <a:ext cx="1026114" cy="1941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000" dirty="0"/>
                <a:t>Rejekt-vann</a:t>
              </a:r>
            </a:p>
          </p:txBody>
        </p:sp>
        <p:sp>
          <p:nvSpPr>
            <p:cNvPr id="19" name="TekstSylinder 18"/>
            <p:cNvSpPr txBox="1"/>
            <p:nvPr/>
          </p:nvSpPr>
          <p:spPr>
            <a:xfrm>
              <a:off x="5557037" y="2523074"/>
              <a:ext cx="1573072" cy="194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nb-NO" sz="2000" b="1" dirty="0"/>
                <a:t>P bundet til Al</a:t>
              </a:r>
            </a:p>
          </p:txBody>
        </p:sp>
        <p:sp>
          <p:nvSpPr>
            <p:cNvPr id="20" name="TekstSylinder 19"/>
            <p:cNvSpPr txBox="1"/>
            <p:nvPr/>
          </p:nvSpPr>
          <p:spPr>
            <a:xfrm>
              <a:off x="5691848" y="4404698"/>
              <a:ext cx="1242138" cy="194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nb-NO" sz="2000" b="1" dirty="0"/>
                <a:t>Mye NH4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502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252536" y="3717032"/>
            <a:ext cx="9937104" cy="2016224"/>
          </a:xfrm>
        </p:spPr>
        <p:txBody>
          <a:bodyPr>
            <a:normAutofit fontScale="90000"/>
          </a:bodyPr>
          <a:lstStyle/>
          <a:p>
            <a:r>
              <a:rPr lang="nb-NO" sz="8800" dirty="0">
                <a:solidFill>
                  <a:schemeClr val="bg1"/>
                </a:solidFill>
              </a:rPr>
              <a:t>Vann  </a:t>
            </a:r>
            <a:br>
              <a:rPr lang="nb-NO" sz="8800" dirty="0">
                <a:solidFill>
                  <a:schemeClr val="bg1"/>
                </a:solidFill>
              </a:rPr>
            </a:br>
            <a:r>
              <a:rPr lang="nb-NO" dirty="0"/>
              <a:t>-renset for P og organisk materiale</a:t>
            </a:r>
            <a:br>
              <a:rPr lang="nb-NO" dirty="0"/>
            </a:br>
            <a:r>
              <a:rPr lang="nb-NO" dirty="0"/>
              <a:t>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9144001" cy="35730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8E987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EDFECE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640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4510335" cy="1143000"/>
          </a:xfrm>
        </p:spPr>
        <p:txBody>
          <a:bodyPr>
            <a:normAutofit/>
          </a:bodyPr>
          <a:lstStyle/>
          <a:p>
            <a:r>
              <a:rPr lang="nb-NO" sz="6000" b="1" dirty="0">
                <a:solidFill>
                  <a:srgbClr val="FF0000"/>
                </a:solidFill>
              </a:rPr>
              <a:t>Varme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-11155" y="1052736"/>
            <a:ext cx="4959980" cy="5688632"/>
          </a:xfrm>
        </p:spPr>
        <p:txBody>
          <a:bodyPr>
            <a:normAutofit fontScale="92500" lnSpcReduction="20000"/>
          </a:bodyPr>
          <a:lstStyle/>
          <a:p>
            <a:endParaRPr lang="nb-NO" altLang="nb-NO" b="1" dirty="0">
              <a:latin typeface="Arial Narrow" panose="020B0606020202030204" pitchFamily="34" charset="0"/>
            </a:endParaRPr>
          </a:p>
          <a:p>
            <a:r>
              <a:rPr lang="nb-NO" altLang="nb-NO" b="1" dirty="0">
                <a:latin typeface="Arial Narrow" panose="020B0606020202030204" pitchFamily="34" charset="0"/>
              </a:rPr>
              <a:t>Varmepumpe</a:t>
            </a:r>
          </a:p>
          <a:p>
            <a:endParaRPr lang="nb-NO" altLang="nb-NO" b="1" dirty="0">
              <a:latin typeface="Arial Narrow" panose="020B0606020202030204" pitchFamily="34" charset="0"/>
            </a:endParaRPr>
          </a:p>
          <a:p>
            <a:r>
              <a:rPr lang="nb-NO" altLang="nb-NO" b="1" dirty="0">
                <a:latin typeface="Arial Narrow" panose="020B0606020202030204" pitchFamily="34" charset="0"/>
              </a:rPr>
              <a:t>Varmekilde renset avløpsvann</a:t>
            </a:r>
          </a:p>
          <a:p>
            <a:endParaRPr lang="nb-NO" altLang="nb-NO" b="1" dirty="0">
              <a:latin typeface="Arial Narrow" panose="020B0606020202030204" pitchFamily="34" charset="0"/>
            </a:endParaRPr>
          </a:p>
          <a:p>
            <a:r>
              <a:rPr lang="nb-NO" altLang="nb-NO" b="1" dirty="0">
                <a:latin typeface="Arial Narrow" panose="020B0606020202030204" pitchFamily="34" charset="0"/>
              </a:rPr>
              <a:t>Leverer varme til 15 000 m</a:t>
            </a:r>
            <a:r>
              <a:rPr lang="nb-NO" altLang="nb-NO" b="1" baseline="30000" dirty="0">
                <a:latin typeface="Arial Narrow" panose="020B0606020202030204" pitchFamily="34" charset="0"/>
              </a:rPr>
              <a:t>2 </a:t>
            </a:r>
          </a:p>
          <a:p>
            <a:pPr marL="0" indent="0">
              <a:buNone/>
            </a:pPr>
            <a:r>
              <a:rPr lang="nb-NO" altLang="nb-NO" b="1" baseline="30000" dirty="0">
                <a:latin typeface="Arial Narrow" panose="020B0606020202030204" pitchFamily="34" charset="0"/>
              </a:rPr>
              <a:t>	</a:t>
            </a:r>
            <a:r>
              <a:rPr lang="nb-NO" altLang="nb-NO" b="1" dirty="0">
                <a:latin typeface="Arial Narrow" panose="020B0606020202030204" pitchFamily="34" charset="0"/>
              </a:rPr>
              <a:t>+ 1 fotballbane</a:t>
            </a:r>
          </a:p>
          <a:p>
            <a:pPr marL="0" indent="0">
              <a:buNone/>
            </a:pPr>
            <a:endParaRPr lang="nb-NO" altLang="nb-NO" b="1" dirty="0">
              <a:latin typeface="Arial Narrow" panose="020B0606020202030204" pitchFamily="34" charset="0"/>
            </a:endParaRPr>
          </a:p>
          <a:p>
            <a:r>
              <a:rPr lang="nb-NO" altLang="nb-NO" b="1" dirty="0">
                <a:latin typeface="Arial Narrow" panose="020B0606020202030204" pitchFamily="34" charset="0"/>
              </a:rPr>
              <a:t>3,6 års tilbakebetalingstid</a:t>
            </a:r>
          </a:p>
          <a:p>
            <a:endParaRPr lang="nb-NO" altLang="nb-NO" b="1" dirty="0">
              <a:latin typeface="Arial Narrow" panose="020B0606020202030204" pitchFamily="34" charset="0"/>
            </a:endParaRPr>
          </a:p>
          <a:p>
            <a:r>
              <a:rPr lang="nb-NO" altLang="nb-NO" b="1" dirty="0">
                <a:latin typeface="Arial Narrow" panose="020B0606020202030204" pitchFamily="34" charset="0"/>
              </a:rPr>
              <a:t> </a:t>
            </a:r>
            <a:r>
              <a:rPr lang="nb-NO" altLang="nb-NO" b="1" dirty="0">
                <a:solidFill>
                  <a:srgbClr val="FF0000"/>
                </a:solidFill>
                <a:latin typeface="Arial Narrow" panose="020B0606020202030204" pitchFamily="34" charset="0"/>
              </a:rPr>
              <a:t>3 300 000 kWh/år</a:t>
            </a:r>
            <a:endParaRPr lang="nb-NO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25" y="1052736"/>
            <a:ext cx="4195175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54151"/>
            <a:ext cx="1464469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0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180528" y="-228905"/>
            <a:ext cx="5328592" cy="1143000"/>
          </a:xfrm>
        </p:spPr>
        <p:txBody>
          <a:bodyPr/>
          <a:lstStyle/>
          <a:p>
            <a:r>
              <a:rPr lang="nb-NO" b="1" dirty="0">
                <a:solidFill>
                  <a:srgbClr val="FF0000"/>
                </a:solidFill>
              </a:rPr>
              <a:t>Organisk materiale 1.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764704"/>
            <a:ext cx="4824536" cy="710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omdannet til biogass 	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" y="1329663"/>
            <a:ext cx="3900602" cy="23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>
          <a:xfrm>
            <a:off x="106648" y="3861049"/>
            <a:ext cx="5977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altLang="nb-NO" sz="4000" dirty="0"/>
              <a:t>Gevinst overgang diesel til biogass =</a:t>
            </a:r>
          </a:p>
          <a:p>
            <a:pPr lvl="1">
              <a:defRPr/>
            </a:pPr>
            <a:r>
              <a:rPr lang="nb-NO" altLang="nb-NO" sz="4000" dirty="0">
                <a:solidFill>
                  <a:srgbClr val="FF0000"/>
                </a:solidFill>
              </a:rPr>
              <a:t>		1252 tonn CO2e/år</a:t>
            </a:r>
          </a:p>
        </p:txBody>
      </p:sp>
      <p:pic>
        <p:nvPicPr>
          <p:cNvPr id="8" name="Picture 2" descr="\\10709-afi-w001\10709-hia$\Felles\07 Bildearkiv\Vann og avløp\Biogass\NyePumper28okt15KBogsti\FyllstasjonBiogass_KBogsti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27" y="2765584"/>
            <a:ext cx="2729159" cy="409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846" y="-14199"/>
            <a:ext cx="2218644" cy="2565077"/>
          </a:xfrm>
          <a:prstGeom prst="rect">
            <a:avLst/>
          </a:prstGeom>
        </p:spPr>
      </p:pic>
      <p:pic>
        <p:nvPicPr>
          <p:cNvPr id="9" name="Bild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54151"/>
            <a:ext cx="1464469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56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586" y="254267"/>
            <a:ext cx="3592310" cy="1143000"/>
          </a:xfrm>
        </p:spPr>
        <p:txBody>
          <a:bodyPr>
            <a:noAutofit/>
          </a:bodyPr>
          <a:lstStyle/>
          <a:p>
            <a:pPr algn="l"/>
            <a:r>
              <a:rPr lang="nb-NO" b="1" dirty="0">
                <a:solidFill>
                  <a:srgbClr val="FF0000"/>
                </a:solidFill>
              </a:rPr>
              <a:t>Organisk </a:t>
            </a:r>
            <a:br>
              <a:rPr lang="nb-NO" b="1" dirty="0">
                <a:solidFill>
                  <a:srgbClr val="FF0000"/>
                </a:solidFill>
              </a:rPr>
            </a:br>
            <a:r>
              <a:rPr lang="nb-NO" b="1" dirty="0">
                <a:solidFill>
                  <a:srgbClr val="FF0000"/>
                </a:solidFill>
              </a:rPr>
              <a:t>materiale 2.</a:t>
            </a:r>
            <a:r>
              <a:rPr lang="nb-NO" b="1" dirty="0">
                <a:solidFill>
                  <a:schemeClr val="bg1"/>
                </a:solidFill>
              </a:rPr>
              <a:t>2.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067944" y="550781"/>
            <a:ext cx="4716016" cy="10006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omdannet til </a:t>
            </a:r>
          </a:p>
          <a:p>
            <a:pPr marL="0" indent="0">
              <a:buNone/>
            </a:pPr>
            <a:r>
              <a:rPr lang="nb-NO" dirty="0"/>
              <a:t>jordforbedringsmasse</a:t>
            </a:r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" y="1705509"/>
            <a:ext cx="9127269" cy="5145274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779912" y="5229200"/>
            <a:ext cx="545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>
                <a:solidFill>
                  <a:srgbClr val="FF0000"/>
                </a:solidFill>
              </a:rPr>
              <a:t>Fra 25 % til 38 % tørrstoff </a:t>
            </a:r>
          </a:p>
        </p:txBody>
      </p:sp>
      <p:pic>
        <p:nvPicPr>
          <p:cNvPr id="7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464469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640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9667</TotalTime>
  <Words>414</Words>
  <Application>Microsoft Office PowerPoint</Application>
  <PresentationFormat>Skjermfremvisning (4:3)</PresentationFormat>
  <Paragraphs>148</Paragraphs>
  <Slides>22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7" baseType="lpstr">
      <vt:lpstr>Arial</vt:lpstr>
      <vt:lpstr>Arial Narrow</vt:lpstr>
      <vt:lpstr>Calibri</vt:lpstr>
      <vt:lpstr>Wingdings</vt:lpstr>
      <vt:lpstr>Office-tema</vt:lpstr>
      <vt:lpstr>PowerPoint-presentasjon</vt:lpstr>
      <vt:lpstr>PowerPoint-presentasjon</vt:lpstr>
      <vt:lpstr>Hvilke ressurser finner vi i avløp?</vt:lpstr>
      <vt:lpstr> 65.000 personer  + industri  53 tonn P/år  Mekanisk-biologisk-kjemisk renseanlegg  Slambehandling m/termisk hydrolyse </vt:lpstr>
      <vt:lpstr>Hias RA i dag</vt:lpstr>
      <vt:lpstr>Vann   -renset for P og organisk materiale  </vt:lpstr>
      <vt:lpstr>Varme</vt:lpstr>
      <vt:lpstr>Organisk materiale 1. </vt:lpstr>
      <vt:lpstr>Organisk  materiale 2.2. </vt:lpstr>
      <vt:lpstr>PowerPoint-presentasjon</vt:lpstr>
      <vt:lpstr>PowerPoint-presentasjon</vt:lpstr>
      <vt:lpstr>Metallsalter</vt:lpstr>
      <vt:lpstr>Hias RA</vt:lpstr>
      <vt:lpstr>Kontinuerlig biofilm bio-P</vt:lpstr>
      <vt:lpstr>PowerPoint-presentasjon</vt:lpstr>
      <vt:lpstr>PowerPoint-presentasjon</vt:lpstr>
      <vt:lpstr>Fordeler med å gjøre bio-P med biofilm (vs aktivslam)</vt:lpstr>
      <vt:lpstr>Gjenvinning av fosfor</vt:lpstr>
      <vt:lpstr>P-gjenvinningsanlegg</vt:lpstr>
      <vt:lpstr>Langsiktig målsetting</vt:lpstr>
      <vt:lpstr>Hias prosessen</vt:lpstr>
      <vt:lpstr>PowerPoint-presentasjon</vt:lpstr>
    </vt:vector>
  </TitlesOfParts>
  <Company>Hedmarken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Oppgradering av biologisk rensetrinn ved Hias RA</dc:title>
  <dc:creator>soei</dc:creator>
  <cp:lastModifiedBy>Georg Finsrud</cp:lastModifiedBy>
  <cp:revision>80</cp:revision>
  <dcterms:created xsi:type="dcterms:W3CDTF">2012-11-09T12:14:37Z</dcterms:created>
  <dcterms:modified xsi:type="dcterms:W3CDTF">2017-03-21T10:22:12Z</dcterms:modified>
</cp:coreProperties>
</file>