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2" r:id="rId13"/>
    <p:sldId id="274" r:id="rId14"/>
    <p:sldId id="277" r:id="rId15"/>
    <p:sldId id="278" r:id="rId16"/>
    <p:sldId id="282" r:id="rId17"/>
    <p:sldId id="285" r:id="rId18"/>
    <p:sldId id="286" r:id="rId19"/>
    <p:sldId id="287" r:id="rId20"/>
    <p:sldId id="296" r:id="rId21"/>
    <p:sldId id="297" r:id="rId22"/>
    <p:sldId id="298" r:id="rId23"/>
    <p:sldId id="299" r:id="rId24"/>
    <p:sldId id="300" r:id="rId25"/>
    <p:sldId id="301" r:id="rId26"/>
    <p:sldId id="306" r:id="rId27"/>
    <p:sldId id="307" r:id="rId28"/>
    <p:sldId id="308" r:id="rId29"/>
    <p:sldId id="302" r:id="rId30"/>
    <p:sldId id="304" r:id="rId31"/>
    <p:sldId id="310" r:id="rId32"/>
    <p:sldId id="293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0"/>
    </p:cViewPr>
  </p:sorterViewPr>
  <p:notesViewPr>
    <p:cSldViewPr snapToGrid="0" snapToObjects="1">
      <p:cViewPr varScale="1">
        <p:scale>
          <a:sx n="155" d="100"/>
          <a:sy n="155" d="100"/>
        </p:scale>
        <p:origin x="-39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46948-3A4B-4224-B4EE-B2B6B89ECBBA}" type="doc">
      <dgm:prSet loTypeId="urn:microsoft.com/office/officeart/2005/8/layout/hierarchy2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A3DEDBF8-D607-4FBA-BDAF-41563B8AC11B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bliqueBottomRight"/>
          <a:lightRig rig="flat" dir="t"/>
        </a:scene3d>
        <a:sp3d>
          <a:bevelT prst="slope"/>
        </a:sp3d>
      </dgm:spPr>
      <dgm:t>
        <a:bodyPr/>
        <a:lstStyle/>
        <a:p>
          <a:r>
            <a:rPr lang="en-GB" sz="2000" noProof="0" dirty="0">
              <a:latin typeface="Verdana" pitchFamily="34" charset="0"/>
            </a:rPr>
            <a:t>Wastewater</a:t>
          </a:r>
        </a:p>
      </dgm:t>
    </dgm:pt>
    <dgm:pt modelId="{83AD92F0-122B-4440-A6D7-C380768BBB75}" type="parTrans" cxnId="{7FFA608C-455A-4C3A-8B99-59D16A81F1F5}">
      <dgm:prSet/>
      <dgm:spPr/>
      <dgm:t>
        <a:bodyPr/>
        <a:lstStyle/>
        <a:p>
          <a:endParaRPr lang="nb-NO"/>
        </a:p>
      </dgm:t>
    </dgm:pt>
    <dgm:pt modelId="{80791EFD-BCAC-4BBE-8EE5-B13705FBB991}" type="sibTrans" cxnId="{7FFA608C-455A-4C3A-8B99-59D16A81F1F5}">
      <dgm:prSet/>
      <dgm:spPr/>
      <dgm:t>
        <a:bodyPr/>
        <a:lstStyle/>
        <a:p>
          <a:endParaRPr lang="nb-NO"/>
        </a:p>
      </dgm:t>
    </dgm:pt>
    <dgm:pt modelId="{BC06659F-8280-430E-A14D-895EE58D84FF}">
      <dgm:prSet phldrT="[Tekst]"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200" b="0" noProof="0" dirty="0">
              <a:solidFill>
                <a:schemeClr val="tx1"/>
              </a:solidFill>
              <a:latin typeface="Verdana" pitchFamily="34" charset="0"/>
            </a:rPr>
            <a:t>Treated Water discharged to the Oslo Fjord</a:t>
          </a:r>
        </a:p>
      </dgm:t>
    </dgm:pt>
    <dgm:pt modelId="{65B42CEC-ACCC-4545-825F-F42728740D48}" type="parTrans" cxnId="{4E8A82DF-9C08-417D-95E0-70F338A21C9B}">
      <dgm:prSet custT="1"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en-GB" sz="1200" noProof="0" dirty="0">
            <a:latin typeface="+mj-lt"/>
          </a:endParaRPr>
        </a:p>
      </dgm:t>
    </dgm:pt>
    <dgm:pt modelId="{1B7CDE35-A12E-46CC-9AD2-B390B8C09978}" type="sibTrans" cxnId="{4E8A82DF-9C08-417D-95E0-70F338A21C9B}">
      <dgm:prSet/>
      <dgm:spPr/>
      <dgm:t>
        <a:bodyPr/>
        <a:lstStyle/>
        <a:p>
          <a:endParaRPr lang="nb-NO"/>
        </a:p>
      </dgm:t>
    </dgm:pt>
    <dgm:pt modelId="{501380A0-1BFA-47A1-9D76-6BBD544FFC89}">
      <dgm:prSet phldrT="[Tekst]"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100" b="1" noProof="0" dirty="0">
              <a:solidFill>
                <a:schemeClr val="tx1"/>
              </a:solidFill>
              <a:latin typeface="Verdana" pitchFamily="34" charset="0"/>
            </a:rPr>
            <a:t>Biogas -  A valuable sustainable energy source</a:t>
          </a:r>
        </a:p>
      </dgm:t>
    </dgm:pt>
    <dgm:pt modelId="{B5AA334D-9088-4D33-A034-AD26CC5CE900}" type="parTrans" cxnId="{905E9F20-DB76-4A75-BD0A-02FFD88B8E3F}">
      <dgm:prSet custT="1"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en-GB" sz="1200" noProof="0" dirty="0">
            <a:latin typeface="+mj-lt"/>
          </a:endParaRPr>
        </a:p>
      </dgm:t>
    </dgm:pt>
    <dgm:pt modelId="{D7621C06-DDEE-4D2C-B76C-34A6B950DD96}" type="sibTrans" cxnId="{905E9F20-DB76-4A75-BD0A-02FFD88B8E3F}">
      <dgm:prSet/>
      <dgm:spPr/>
      <dgm:t>
        <a:bodyPr/>
        <a:lstStyle/>
        <a:p>
          <a:endParaRPr lang="nb-NO"/>
        </a:p>
      </dgm:t>
    </dgm:pt>
    <dgm:pt modelId="{9513CF24-EBE4-4B14-BFF9-FCDF22663BE8}">
      <dgm:prSet phldrT="[Tekst]"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200" b="1" noProof="0" dirty="0">
              <a:solidFill>
                <a:schemeClr val="tx1"/>
              </a:solidFill>
              <a:latin typeface="Verdana" pitchFamily="34" charset="0"/>
            </a:rPr>
            <a:t>A substitute fuel source for 80 buses in Oslo City (replacing 80 diesel powered buses)</a:t>
          </a:r>
        </a:p>
      </dgm:t>
    </dgm:pt>
    <dgm:pt modelId="{F9ECCB32-8A20-4E22-A2BF-84399ABB8A36}" type="parTrans" cxnId="{3FD462C9-AA72-42D7-BCC1-A4B404F4B213}">
      <dgm:prSet custT="1"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en-GB" sz="1200" noProof="0" dirty="0">
            <a:latin typeface="+mj-lt"/>
          </a:endParaRPr>
        </a:p>
      </dgm:t>
    </dgm:pt>
    <dgm:pt modelId="{00E47C96-34EB-4959-AFB5-0C667411FA4D}" type="sibTrans" cxnId="{3FD462C9-AA72-42D7-BCC1-A4B404F4B213}">
      <dgm:prSet/>
      <dgm:spPr/>
      <dgm:t>
        <a:bodyPr/>
        <a:lstStyle/>
        <a:p>
          <a:endParaRPr lang="nb-NO"/>
        </a:p>
      </dgm:t>
    </dgm:pt>
    <dgm:pt modelId="{C08D4521-4C04-4219-9122-6FA75A0731E4}">
      <dgm:prSet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100" b="0" noProof="0" dirty="0">
              <a:solidFill>
                <a:schemeClr val="tx1"/>
              </a:solidFill>
              <a:latin typeface="Verdana" pitchFamily="34" charset="0"/>
            </a:rPr>
            <a:t>Generation of 140 tons of phosphorus per year equivalent to 110 000 bags of mineral fertilizer (30 kg bag)</a:t>
          </a:r>
        </a:p>
      </dgm:t>
    </dgm:pt>
    <dgm:pt modelId="{8E6DD60A-65B6-4DCE-8A70-87F55E414E0D}" type="parTrans" cxnId="{28942215-D351-4511-A907-60E91653446F}">
      <dgm:prSet custT="1"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en-GB" sz="1200" noProof="0" dirty="0">
            <a:latin typeface="+mj-lt"/>
          </a:endParaRPr>
        </a:p>
      </dgm:t>
    </dgm:pt>
    <dgm:pt modelId="{A7391A35-248A-4654-BDBC-96E5A83DE29F}" type="sibTrans" cxnId="{28942215-D351-4511-A907-60E91653446F}">
      <dgm:prSet/>
      <dgm:spPr/>
      <dgm:t>
        <a:bodyPr/>
        <a:lstStyle/>
        <a:p>
          <a:endParaRPr lang="nb-NO"/>
        </a:p>
      </dgm:t>
    </dgm:pt>
    <dgm:pt modelId="{3DF1C1A0-F227-4FE7-8E9E-1966A9F3215E}">
      <dgm:prSet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/>
        <a:lstStyle/>
        <a:p>
          <a:r>
            <a:rPr lang="en-GB" sz="1100" b="1" spc="0" noProof="0" dirty="0">
              <a:solidFill>
                <a:schemeClr val="tx1"/>
              </a:solidFill>
              <a:latin typeface="Verdana" pitchFamily="34" charset="0"/>
            </a:rPr>
            <a:t>Nutrient Recovery</a:t>
          </a:r>
        </a:p>
        <a:p>
          <a:r>
            <a:rPr lang="en-GB" sz="1200" b="1" spc="0" noProof="0" dirty="0">
              <a:solidFill>
                <a:schemeClr val="tx1"/>
              </a:solidFill>
              <a:latin typeface="Verdana" pitchFamily="34" charset="0"/>
            </a:rPr>
            <a:t>(</a:t>
          </a:r>
          <a:r>
            <a:rPr lang="en-GB" sz="1000" b="0" spc="0" noProof="0" dirty="0">
              <a:solidFill>
                <a:schemeClr val="tx1"/>
              </a:solidFill>
              <a:latin typeface="Verdana" pitchFamily="34" charset="0"/>
            </a:rPr>
            <a:t>Fertilizer</a:t>
          </a:r>
          <a:r>
            <a:rPr lang="en-GB" sz="1050" b="1" spc="0" noProof="0" dirty="0">
              <a:solidFill>
                <a:schemeClr val="tx1"/>
              </a:solidFill>
              <a:latin typeface="Verdana" pitchFamily="34" charset="0"/>
            </a:rPr>
            <a:t> -</a:t>
          </a:r>
          <a:r>
            <a:rPr lang="en-GB" sz="1050" b="0" spc="0" noProof="0" dirty="0">
              <a:solidFill>
                <a:schemeClr val="tx1"/>
              </a:solidFill>
              <a:latin typeface="Verdana" pitchFamily="34" charset="0"/>
            </a:rPr>
            <a:t>biosolids</a:t>
          </a:r>
          <a:r>
            <a:rPr lang="en-GB" sz="1050" b="1" spc="0" noProof="0" dirty="0">
              <a:solidFill>
                <a:schemeClr val="tx1"/>
              </a:solidFill>
              <a:latin typeface="Verdana" pitchFamily="34" charset="0"/>
            </a:rPr>
            <a:t>)</a:t>
          </a:r>
          <a:r>
            <a:rPr lang="en-GB" sz="1050" b="0" spc="0" noProof="0" dirty="0">
              <a:solidFill>
                <a:schemeClr val="tx1"/>
              </a:solidFill>
              <a:latin typeface="Verdana" pitchFamily="34" charset="0"/>
            </a:rPr>
            <a:t> </a:t>
          </a:r>
        </a:p>
        <a:p>
          <a:r>
            <a:rPr lang="en-GB" sz="1200" b="0" spc="0" noProof="0" dirty="0">
              <a:solidFill>
                <a:schemeClr val="tx1"/>
              </a:solidFill>
              <a:latin typeface="Verdana" pitchFamily="34" charset="0"/>
            </a:rPr>
            <a:t>- </a:t>
          </a:r>
          <a:r>
            <a:rPr lang="en-GB" sz="1100" b="0" spc="0" noProof="0" dirty="0">
              <a:solidFill>
                <a:schemeClr val="tx1"/>
              </a:solidFill>
              <a:latin typeface="Verdana" pitchFamily="34" charset="0"/>
            </a:rPr>
            <a:t>for agricultural use</a:t>
          </a:r>
        </a:p>
      </dgm:t>
    </dgm:pt>
    <dgm:pt modelId="{F10C2D27-C120-4059-BD9A-8241753D4631}" type="parTrans" cxnId="{BF87642A-A38B-4DB0-982C-039F60C1A3D9}">
      <dgm:prSet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nb-NO" dirty="0"/>
        </a:p>
      </dgm:t>
    </dgm:pt>
    <dgm:pt modelId="{74BAA58B-8284-4A0F-8F15-8D4B59E890B8}" type="sibTrans" cxnId="{BF87642A-A38B-4DB0-982C-039F60C1A3D9}">
      <dgm:prSet/>
      <dgm:spPr/>
      <dgm:t>
        <a:bodyPr/>
        <a:lstStyle/>
        <a:p>
          <a:endParaRPr lang="nb-NO"/>
        </a:p>
      </dgm:t>
    </dgm:pt>
    <dgm:pt modelId="{69DDEA3C-0267-467E-A1D8-D09B753E88E6}">
      <dgm:prSet phldrT="[Tekst]"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200" b="0" noProof="0" dirty="0">
              <a:solidFill>
                <a:schemeClr val="tx1"/>
              </a:solidFill>
              <a:latin typeface="Verdana" pitchFamily="34" charset="0"/>
            </a:rPr>
            <a:t>Improving water quality and biodiversity in the Fjord </a:t>
          </a:r>
        </a:p>
      </dgm:t>
    </dgm:pt>
    <dgm:pt modelId="{66F57DB4-FE03-478D-8472-6A2930D8D72C}" type="sibTrans" cxnId="{13D76E30-6D5A-4361-825D-4A6C02AB4EA3}">
      <dgm:prSet/>
      <dgm:spPr/>
      <dgm:t>
        <a:bodyPr/>
        <a:lstStyle/>
        <a:p>
          <a:endParaRPr lang="nb-NO"/>
        </a:p>
      </dgm:t>
    </dgm:pt>
    <dgm:pt modelId="{6FD8E64C-96F0-4567-958B-5FEB44A8FECC}" type="parTrans" cxnId="{13D76E30-6D5A-4361-825D-4A6C02AB4EA3}">
      <dgm:prSet custT="1"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en-GB" sz="1200" noProof="0" dirty="0">
            <a:latin typeface="+mj-lt"/>
          </a:endParaRPr>
        </a:p>
      </dgm:t>
    </dgm:pt>
    <dgm:pt modelId="{A25D0B9B-69C5-4A10-ADF9-340B7CE611D5}">
      <dgm:prSet custT="1"/>
      <dgm:spPr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GB" sz="1200" b="1" baseline="0" noProof="0" dirty="0">
              <a:solidFill>
                <a:schemeClr val="tx1"/>
              </a:solidFill>
              <a:latin typeface="Verdana" pitchFamily="34" charset="0"/>
            </a:rPr>
            <a:t>Zero CO</a:t>
          </a:r>
          <a:r>
            <a:rPr lang="en-GB" sz="1200" b="1" baseline="-25000" noProof="0" dirty="0">
              <a:solidFill>
                <a:schemeClr val="tx1"/>
              </a:solidFill>
              <a:latin typeface="Verdana" pitchFamily="34" charset="0"/>
            </a:rPr>
            <a:t>2</a:t>
          </a:r>
          <a:r>
            <a:rPr lang="en-GB" sz="1200" b="1" baseline="0" noProof="0" dirty="0">
              <a:solidFill>
                <a:schemeClr val="tx1"/>
              </a:solidFill>
              <a:latin typeface="Verdana" pitchFamily="34" charset="0"/>
            </a:rPr>
            <a:t> emissions – A carbon neutral source</a:t>
          </a:r>
        </a:p>
      </dgm:t>
    </dgm:pt>
    <dgm:pt modelId="{BA2C15B6-AE26-416E-8958-C75400EAA21F}" type="parTrans" cxnId="{2DA208B9-C81C-4A4E-A22E-80D66DD18B05}">
      <dgm:prSet/>
      <dgm:spPr>
        <a:scene3d>
          <a:camera prst="obliqueBottomRight"/>
          <a:lightRig rig="flat" dir="t"/>
        </a:scene3d>
        <a:sp3d prstMaterial="matte"/>
      </dgm:spPr>
      <dgm:t>
        <a:bodyPr/>
        <a:lstStyle/>
        <a:p>
          <a:endParaRPr lang="nb-NO" dirty="0"/>
        </a:p>
      </dgm:t>
    </dgm:pt>
    <dgm:pt modelId="{2699A90D-AC69-4784-B845-B6F34C892042}" type="sibTrans" cxnId="{2DA208B9-C81C-4A4E-A22E-80D66DD18B05}">
      <dgm:prSet/>
      <dgm:spPr/>
      <dgm:t>
        <a:bodyPr/>
        <a:lstStyle/>
        <a:p>
          <a:endParaRPr lang="nb-NO"/>
        </a:p>
      </dgm:t>
    </dgm:pt>
    <dgm:pt modelId="{F6BA0EDE-AA50-4267-A2DC-5B8A40FAE6CF}" type="pres">
      <dgm:prSet presAssocID="{71F46948-3A4B-4224-B4EE-B2B6B89EC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8BC4B9E-7318-485C-B59E-8C0AA4690539}" type="pres">
      <dgm:prSet presAssocID="{A3DEDBF8-D607-4FBA-BDAF-41563B8AC11B}" presName="root1" presStyleCnt="0"/>
      <dgm:spPr/>
    </dgm:pt>
    <dgm:pt modelId="{9FE45B09-1F2F-4065-B8BF-BE622265B97F}" type="pres">
      <dgm:prSet presAssocID="{A3DEDBF8-D607-4FBA-BDAF-41563B8AC1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61E66E0-566D-4568-A2B3-E8ADE267C474}" type="pres">
      <dgm:prSet presAssocID="{A3DEDBF8-D607-4FBA-BDAF-41563B8AC11B}" presName="level2hierChild" presStyleCnt="0"/>
      <dgm:spPr/>
    </dgm:pt>
    <dgm:pt modelId="{7F00654D-BD5A-42DD-9338-A131696ADB1A}" type="pres">
      <dgm:prSet presAssocID="{65B42CEC-ACCC-4545-825F-F42728740D48}" presName="conn2-1" presStyleLbl="parChTrans1D2" presStyleIdx="0" presStyleCnt="3"/>
      <dgm:spPr/>
      <dgm:t>
        <a:bodyPr/>
        <a:lstStyle/>
        <a:p>
          <a:endParaRPr lang="nb-NO"/>
        </a:p>
      </dgm:t>
    </dgm:pt>
    <dgm:pt modelId="{6A38A983-950A-40C2-AD9E-61479C34C2C6}" type="pres">
      <dgm:prSet presAssocID="{65B42CEC-ACCC-4545-825F-F42728740D48}" presName="connTx" presStyleLbl="parChTrans1D2" presStyleIdx="0" presStyleCnt="3"/>
      <dgm:spPr/>
      <dgm:t>
        <a:bodyPr/>
        <a:lstStyle/>
        <a:p>
          <a:endParaRPr lang="nb-NO"/>
        </a:p>
      </dgm:t>
    </dgm:pt>
    <dgm:pt modelId="{A90DA1BD-A459-4D83-805D-994BA2928871}" type="pres">
      <dgm:prSet presAssocID="{BC06659F-8280-430E-A14D-895EE58D84FF}" presName="root2" presStyleCnt="0"/>
      <dgm:spPr/>
    </dgm:pt>
    <dgm:pt modelId="{2034A2A1-A2B5-4387-A128-5F890DF44DEC}" type="pres">
      <dgm:prSet presAssocID="{BC06659F-8280-430E-A14D-895EE58D84FF}" presName="LevelTwoTextNode" presStyleLbl="node2" presStyleIdx="0" presStyleCnt="3" custScaleX="72506" custLinFactNeighborX="4646" custLinFactNeighborY="-1147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4CDF932-A01D-4C5A-AD25-7F9866F2BEE9}" type="pres">
      <dgm:prSet presAssocID="{BC06659F-8280-430E-A14D-895EE58D84FF}" presName="level3hierChild" presStyleCnt="0"/>
      <dgm:spPr/>
    </dgm:pt>
    <dgm:pt modelId="{525004AE-05FC-44FF-AD56-A312B37D56C4}" type="pres">
      <dgm:prSet presAssocID="{6FD8E64C-96F0-4567-958B-5FEB44A8FECC}" presName="conn2-1" presStyleLbl="parChTrans1D3" presStyleIdx="0" presStyleCnt="4"/>
      <dgm:spPr/>
      <dgm:t>
        <a:bodyPr/>
        <a:lstStyle/>
        <a:p>
          <a:endParaRPr lang="nb-NO"/>
        </a:p>
      </dgm:t>
    </dgm:pt>
    <dgm:pt modelId="{2239E09B-D2CD-4B77-9C4B-73A3FBBF4079}" type="pres">
      <dgm:prSet presAssocID="{6FD8E64C-96F0-4567-958B-5FEB44A8FECC}" presName="connTx" presStyleLbl="parChTrans1D3" presStyleIdx="0" presStyleCnt="4"/>
      <dgm:spPr/>
      <dgm:t>
        <a:bodyPr/>
        <a:lstStyle/>
        <a:p>
          <a:endParaRPr lang="nb-NO"/>
        </a:p>
      </dgm:t>
    </dgm:pt>
    <dgm:pt modelId="{47AECBFC-578C-4826-B965-B547D7EABF55}" type="pres">
      <dgm:prSet presAssocID="{69DDEA3C-0267-467E-A1D8-D09B753E88E6}" presName="root2" presStyleCnt="0"/>
      <dgm:spPr/>
    </dgm:pt>
    <dgm:pt modelId="{9086A813-565D-4945-8F35-BC01E5DBCFCB}" type="pres">
      <dgm:prSet presAssocID="{69DDEA3C-0267-467E-A1D8-D09B753E88E6}" presName="LevelTwoTextNode" presStyleLbl="node3" presStyleIdx="0" presStyleCnt="4" custScaleX="192770" custLinFactNeighborX="-157" custLinFactNeighborY="-1147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DCE1C0D-C973-4DE8-8F73-10E56E1AA994}" type="pres">
      <dgm:prSet presAssocID="{69DDEA3C-0267-467E-A1D8-D09B753E88E6}" presName="level3hierChild" presStyleCnt="0"/>
      <dgm:spPr/>
    </dgm:pt>
    <dgm:pt modelId="{F2272D32-5CFC-46B1-B9AB-6DB9ED2A9BA4}" type="pres">
      <dgm:prSet presAssocID="{B5AA334D-9088-4D33-A034-AD26CC5CE900}" presName="conn2-1" presStyleLbl="parChTrans1D2" presStyleIdx="1" presStyleCnt="3"/>
      <dgm:spPr/>
      <dgm:t>
        <a:bodyPr/>
        <a:lstStyle/>
        <a:p>
          <a:endParaRPr lang="nb-NO"/>
        </a:p>
      </dgm:t>
    </dgm:pt>
    <dgm:pt modelId="{E7A02130-1B12-4F82-B4ED-B7FFE3C4ED94}" type="pres">
      <dgm:prSet presAssocID="{B5AA334D-9088-4D33-A034-AD26CC5CE900}" presName="connTx" presStyleLbl="parChTrans1D2" presStyleIdx="1" presStyleCnt="3"/>
      <dgm:spPr/>
      <dgm:t>
        <a:bodyPr/>
        <a:lstStyle/>
        <a:p>
          <a:endParaRPr lang="nb-NO"/>
        </a:p>
      </dgm:t>
    </dgm:pt>
    <dgm:pt modelId="{913621A6-EAC9-466C-BCF9-D0BFACFE39DA}" type="pres">
      <dgm:prSet presAssocID="{501380A0-1BFA-47A1-9D76-6BBD544FFC89}" presName="root2" presStyleCnt="0"/>
      <dgm:spPr/>
    </dgm:pt>
    <dgm:pt modelId="{E2C87BB8-C364-489B-BD68-D3954AA9FC26}" type="pres">
      <dgm:prSet presAssocID="{501380A0-1BFA-47A1-9D76-6BBD544FFC89}" presName="LevelTwoTextNode" presStyleLbl="node2" presStyleIdx="1" presStyleCnt="3" custScaleX="72987" custLinFactNeighborX="757" custLinFactNeighborY="34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53D0D04-C590-43A1-8FB5-6E792966CD6B}" type="pres">
      <dgm:prSet presAssocID="{501380A0-1BFA-47A1-9D76-6BBD544FFC89}" presName="level3hierChild" presStyleCnt="0"/>
      <dgm:spPr/>
    </dgm:pt>
    <dgm:pt modelId="{CABF36E5-76FC-4A90-893F-8DC6AA071AF8}" type="pres">
      <dgm:prSet presAssocID="{F9ECCB32-8A20-4E22-A2BF-84399ABB8A36}" presName="conn2-1" presStyleLbl="parChTrans1D3" presStyleIdx="1" presStyleCnt="4"/>
      <dgm:spPr/>
      <dgm:t>
        <a:bodyPr/>
        <a:lstStyle/>
        <a:p>
          <a:endParaRPr lang="nb-NO"/>
        </a:p>
      </dgm:t>
    </dgm:pt>
    <dgm:pt modelId="{6D53EF81-03DB-4BAA-B327-B98C938BC5CE}" type="pres">
      <dgm:prSet presAssocID="{F9ECCB32-8A20-4E22-A2BF-84399ABB8A36}" presName="connTx" presStyleLbl="parChTrans1D3" presStyleIdx="1" presStyleCnt="4"/>
      <dgm:spPr/>
      <dgm:t>
        <a:bodyPr/>
        <a:lstStyle/>
        <a:p>
          <a:endParaRPr lang="nb-NO"/>
        </a:p>
      </dgm:t>
    </dgm:pt>
    <dgm:pt modelId="{9745C8B5-9A1E-4A3F-A6EB-A9011F70975B}" type="pres">
      <dgm:prSet presAssocID="{9513CF24-EBE4-4B14-BFF9-FCDF22663BE8}" presName="root2" presStyleCnt="0"/>
      <dgm:spPr/>
    </dgm:pt>
    <dgm:pt modelId="{818EFF76-A1AE-4166-90CC-5356CFFA16D0}" type="pres">
      <dgm:prSet presAssocID="{9513CF24-EBE4-4B14-BFF9-FCDF22663BE8}" presName="LevelTwoTextNode" presStyleLbl="node3" presStyleIdx="1" presStyleCnt="4" custScaleX="187957" custLinFactNeighborX="2815" custLinFactNeighborY="-889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13F93A3-6B9E-40A0-9D91-E6E2B8744702}" type="pres">
      <dgm:prSet presAssocID="{9513CF24-EBE4-4B14-BFF9-FCDF22663BE8}" presName="level3hierChild" presStyleCnt="0"/>
      <dgm:spPr/>
    </dgm:pt>
    <dgm:pt modelId="{2DDC6745-33B8-4C80-AEEA-83A4C5851C4E}" type="pres">
      <dgm:prSet presAssocID="{BA2C15B6-AE26-416E-8958-C75400EAA21F}" presName="conn2-1" presStyleLbl="parChTrans1D3" presStyleIdx="2" presStyleCnt="4"/>
      <dgm:spPr/>
      <dgm:t>
        <a:bodyPr/>
        <a:lstStyle/>
        <a:p>
          <a:endParaRPr lang="nb-NO"/>
        </a:p>
      </dgm:t>
    </dgm:pt>
    <dgm:pt modelId="{EC34803D-ACF9-467B-AC0D-8DAFE035FCD9}" type="pres">
      <dgm:prSet presAssocID="{BA2C15B6-AE26-416E-8958-C75400EAA21F}" presName="connTx" presStyleLbl="parChTrans1D3" presStyleIdx="2" presStyleCnt="4"/>
      <dgm:spPr/>
      <dgm:t>
        <a:bodyPr/>
        <a:lstStyle/>
        <a:p>
          <a:endParaRPr lang="nb-NO"/>
        </a:p>
      </dgm:t>
    </dgm:pt>
    <dgm:pt modelId="{4913F5B0-F6EA-4CD5-8989-46730EC935C7}" type="pres">
      <dgm:prSet presAssocID="{A25D0B9B-69C5-4A10-ADF9-340B7CE611D5}" presName="root2" presStyleCnt="0"/>
      <dgm:spPr/>
    </dgm:pt>
    <dgm:pt modelId="{05B7528D-B77D-47F4-A775-F97AEC0C3E30}" type="pres">
      <dgm:prSet presAssocID="{A25D0B9B-69C5-4A10-ADF9-340B7CE611D5}" presName="LevelTwoTextNode" presStyleLbl="node3" presStyleIdx="2" presStyleCnt="4" custScaleX="189023" custLinFactNeighborX="5477" custLinFactNeighborY="264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46B7B9A-8EDC-4EF9-A4E4-99C7E686F8B7}" type="pres">
      <dgm:prSet presAssocID="{A25D0B9B-69C5-4A10-ADF9-340B7CE611D5}" presName="level3hierChild" presStyleCnt="0"/>
      <dgm:spPr/>
    </dgm:pt>
    <dgm:pt modelId="{B7A6B20D-2096-4F40-9B0C-534721753CF7}" type="pres">
      <dgm:prSet presAssocID="{F10C2D27-C120-4059-BD9A-8241753D4631}" presName="conn2-1" presStyleLbl="parChTrans1D2" presStyleIdx="2" presStyleCnt="3"/>
      <dgm:spPr/>
      <dgm:t>
        <a:bodyPr/>
        <a:lstStyle/>
        <a:p>
          <a:endParaRPr lang="nb-NO"/>
        </a:p>
      </dgm:t>
    </dgm:pt>
    <dgm:pt modelId="{6D2097D1-CEE7-4E7F-A8A9-9ECEF81037A7}" type="pres">
      <dgm:prSet presAssocID="{F10C2D27-C120-4059-BD9A-8241753D4631}" presName="connTx" presStyleLbl="parChTrans1D2" presStyleIdx="2" presStyleCnt="3"/>
      <dgm:spPr/>
      <dgm:t>
        <a:bodyPr/>
        <a:lstStyle/>
        <a:p>
          <a:endParaRPr lang="nb-NO"/>
        </a:p>
      </dgm:t>
    </dgm:pt>
    <dgm:pt modelId="{DE2FBA74-A7AF-4472-A7AC-CAD8753D1428}" type="pres">
      <dgm:prSet presAssocID="{3DF1C1A0-F227-4FE7-8E9E-1966A9F3215E}" presName="root2" presStyleCnt="0"/>
      <dgm:spPr/>
    </dgm:pt>
    <dgm:pt modelId="{96921BFC-45E7-408C-8B26-A3FDCC60ED6B}" type="pres">
      <dgm:prSet presAssocID="{3DF1C1A0-F227-4FE7-8E9E-1966A9F3215E}" presName="LevelTwoTextNode" presStyleLbl="node2" presStyleIdx="2" presStyleCnt="3" custScaleX="75998" custLinFactNeighborX="686" custLinFactNeighborY="2460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765C107-4ADD-45C9-A2BF-20FD6C942FEE}" type="pres">
      <dgm:prSet presAssocID="{3DF1C1A0-F227-4FE7-8E9E-1966A9F3215E}" presName="level3hierChild" presStyleCnt="0"/>
      <dgm:spPr/>
    </dgm:pt>
    <dgm:pt modelId="{8E55C029-14EF-41BB-A94B-1F033402A475}" type="pres">
      <dgm:prSet presAssocID="{8E6DD60A-65B6-4DCE-8A70-87F55E414E0D}" presName="conn2-1" presStyleLbl="parChTrans1D3" presStyleIdx="3" presStyleCnt="4"/>
      <dgm:spPr/>
      <dgm:t>
        <a:bodyPr/>
        <a:lstStyle/>
        <a:p>
          <a:endParaRPr lang="nb-NO"/>
        </a:p>
      </dgm:t>
    </dgm:pt>
    <dgm:pt modelId="{B97D521B-3BD4-4200-A902-EAACA2D7F996}" type="pres">
      <dgm:prSet presAssocID="{8E6DD60A-65B6-4DCE-8A70-87F55E414E0D}" presName="connTx" presStyleLbl="parChTrans1D3" presStyleIdx="3" presStyleCnt="4"/>
      <dgm:spPr/>
      <dgm:t>
        <a:bodyPr/>
        <a:lstStyle/>
        <a:p>
          <a:endParaRPr lang="nb-NO"/>
        </a:p>
      </dgm:t>
    </dgm:pt>
    <dgm:pt modelId="{5107729A-D1AE-45DD-800E-F5390A4D40A2}" type="pres">
      <dgm:prSet presAssocID="{C08D4521-4C04-4219-9122-6FA75A0731E4}" presName="root2" presStyleCnt="0"/>
      <dgm:spPr/>
    </dgm:pt>
    <dgm:pt modelId="{AC00A2A1-7616-4916-8A43-180F04484413}" type="pres">
      <dgm:prSet presAssocID="{C08D4521-4C04-4219-9122-6FA75A0731E4}" presName="LevelTwoTextNode" presStyleLbl="node3" presStyleIdx="3" presStyleCnt="4" custFlipHor="1" custScaleX="189043" custLinFactNeighborX="-988" custLinFactNeighborY="2588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B3D3A85-C2D2-487E-B479-AF9DA4B0A239}" type="pres">
      <dgm:prSet presAssocID="{C08D4521-4C04-4219-9122-6FA75A0731E4}" presName="level3hierChild" presStyleCnt="0"/>
      <dgm:spPr/>
    </dgm:pt>
  </dgm:ptLst>
  <dgm:cxnLst>
    <dgm:cxn modelId="{E58D1074-CA49-4B18-8E51-4628987AD5AA}" type="presOf" srcId="{3DF1C1A0-F227-4FE7-8E9E-1966A9F3215E}" destId="{96921BFC-45E7-408C-8B26-A3FDCC60ED6B}" srcOrd="0" destOrd="0" presId="urn:microsoft.com/office/officeart/2005/8/layout/hierarchy2"/>
    <dgm:cxn modelId="{5E19E52B-386A-4464-B95C-9F212682738A}" type="presOf" srcId="{BC06659F-8280-430E-A14D-895EE58D84FF}" destId="{2034A2A1-A2B5-4387-A128-5F890DF44DEC}" srcOrd="0" destOrd="0" presId="urn:microsoft.com/office/officeart/2005/8/layout/hierarchy2"/>
    <dgm:cxn modelId="{2DA208B9-C81C-4A4E-A22E-80D66DD18B05}" srcId="{501380A0-1BFA-47A1-9D76-6BBD544FFC89}" destId="{A25D0B9B-69C5-4A10-ADF9-340B7CE611D5}" srcOrd="1" destOrd="0" parTransId="{BA2C15B6-AE26-416E-8958-C75400EAA21F}" sibTransId="{2699A90D-AC69-4784-B845-B6F34C892042}"/>
    <dgm:cxn modelId="{CF6E866C-5283-4CC1-B559-2492E86392E3}" type="presOf" srcId="{F9ECCB32-8A20-4E22-A2BF-84399ABB8A36}" destId="{CABF36E5-76FC-4A90-893F-8DC6AA071AF8}" srcOrd="0" destOrd="0" presId="urn:microsoft.com/office/officeart/2005/8/layout/hierarchy2"/>
    <dgm:cxn modelId="{4E8A82DF-9C08-417D-95E0-70F338A21C9B}" srcId="{A3DEDBF8-D607-4FBA-BDAF-41563B8AC11B}" destId="{BC06659F-8280-430E-A14D-895EE58D84FF}" srcOrd="0" destOrd="0" parTransId="{65B42CEC-ACCC-4545-825F-F42728740D48}" sibTransId="{1B7CDE35-A12E-46CC-9AD2-B390B8C09978}"/>
    <dgm:cxn modelId="{2FD5D9F2-507A-4774-AE89-EC988FC8EF4E}" type="presOf" srcId="{8E6DD60A-65B6-4DCE-8A70-87F55E414E0D}" destId="{B97D521B-3BD4-4200-A902-EAACA2D7F996}" srcOrd="1" destOrd="0" presId="urn:microsoft.com/office/officeart/2005/8/layout/hierarchy2"/>
    <dgm:cxn modelId="{3FD462C9-AA72-42D7-BCC1-A4B404F4B213}" srcId="{501380A0-1BFA-47A1-9D76-6BBD544FFC89}" destId="{9513CF24-EBE4-4B14-BFF9-FCDF22663BE8}" srcOrd="0" destOrd="0" parTransId="{F9ECCB32-8A20-4E22-A2BF-84399ABB8A36}" sibTransId="{00E47C96-34EB-4959-AFB5-0C667411FA4D}"/>
    <dgm:cxn modelId="{C7F2AA79-0E8D-4E73-B836-FCD8465E19B4}" type="presOf" srcId="{A3DEDBF8-D607-4FBA-BDAF-41563B8AC11B}" destId="{9FE45B09-1F2F-4065-B8BF-BE622265B97F}" srcOrd="0" destOrd="0" presId="urn:microsoft.com/office/officeart/2005/8/layout/hierarchy2"/>
    <dgm:cxn modelId="{1FF4A804-1B52-4854-A60E-BA594277F7A2}" type="presOf" srcId="{501380A0-1BFA-47A1-9D76-6BBD544FFC89}" destId="{E2C87BB8-C364-489B-BD68-D3954AA9FC26}" srcOrd="0" destOrd="0" presId="urn:microsoft.com/office/officeart/2005/8/layout/hierarchy2"/>
    <dgm:cxn modelId="{8AE86EBB-8AAB-455A-B8C3-68505F248B04}" type="presOf" srcId="{69DDEA3C-0267-467E-A1D8-D09B753E88E6}" destId="{9086A813-565D-4945-8F35-BC01E5DBCFCB}" srcOrd="0" destOrd="0" presId="urn:microsoft.com/office/officeart/2005/8/layout/hierarchy2"/>
    <dgm:cxn modelId="{07B529A0-3489-4610-A307-5F547A17121E}" type="presOf" srcId="{6FD8E64C-96F0-4567-958B-5FEB44A8FECC}" destId="{2239E09B-D2CD-4B77-9C4B-73A3FBBF4079}" srcOrd="1" destOrd="0" presId="urn:microsoft.com/office/officeart/2005/8/layout/hierarchy2"/>
    <dgm:cxn modelId="{DCC9B303-AB86-463B-890F-113053DE78E1}" type="presOf" srcId="{BA2C15B6-AE26-416E-8958-C75400EAA21F}" destId="{2DDC6745-33B8-4C80-AEEA-83A4C5851C4E}" srcOrd="0" destOrd="0" presId="urn:microsoft.com/office/officeart/2005/8/layout/hierarchy2"/>
    <dgm:cxn modelId="{5620067F-27F4-4D9B-9F8A-5258F86461E3}" type="presOf" srcId="{9513CF24-EBE4-4B14-BFF9-FCDF22663BE8}" destId="{818EFF76-A1AE-4166-90CC-5356CFFA16D0}" srcOrd="0" destOrd="0" presId="urn:microsoft.com/office/officeart/2005/8/layout/hierarchy2"/>
    <dgm:cxn modelId="{46897E44-3821-47B8-9043-620C35FD7759}" type="presOf" srcId="{C08D4521-4C04-4219-9122-6FA75A0731E4}" destId="{AC00A2A1-7616-4916-8A43-180F04484413}" srcOrd="0" destOrd="0" presId="urn:microsoft.com/office/officeart/2005/8/layout/hierarchy2"/>
    <dgm:cxn modelId="{4645120B-00D7-45E7-9157-B1FEDF96E542}" type="presOf" srcId="{8E6DD60A-65B6-4DCE-8A70-87F55E414E0D}" destId="{8E55C029-14EF-41BB-A94B-1F033402A475}" srcOrd="0" destOrd="0" presId="urn:microsoft.com/office/officeart/2005/8/layout/hierarchy2"/>
    <dgm:cxn modelId="{F626BFCC-EE61-4CA8-8054-918D2FEF104D}" type="presOf" srcId="{65B42CEC-ACCC-4545-825F-F42728740D48}" destId="{6A38A983-950A-40C2-AD9E-61479C34C2C6}" srcOrd="1" destOrd="0" presId="urn:microsoft.com/office/officeart/2005/8/layout/hierarchy2"/>
    <dgm:cxn modelId="{1F1F55FF-DF66-4F9F-A2B2-FAECC167BE73}" type="presOf" srcId="{F10C2D27-C120-4059-BD9A-8241753D4631}" destId="{6D2097D1-CEE7-4E7F-A8A9-9ECEF81037A7}" srcOrd="1" destOrd="0" presId="urn:microsoft.com/office/officeart/2005/8/layout/hierarchy2"/>
    <dgm:cxn modelId="{905E9F20-DB76-4A75-BD0A-02FFD88B8E3F}" srcId="{A3DEDBF8-D607-4FBA-BDAF-41563B8AC11B}" destId="{501380A0-1BFA-47A1-9D76-6BBD544FFC89}" srcOrd="1" destOrd="0" parTransId="{B5AA334D-9088-4D33-A034-AD26CC5CE900}" sibTransId="{D7621C06-DDEE-4D2C-B76C-34A6B950DD96}"/>
    <dgm:cxn modelId="{74B00BDE-3D4B-4C54-A742-D431AEC66101}" type="presOf" srcId="{6FD8E64C-96F0-4567-958B-5FEB44A8FECC}" destId="{525004AE-05FC-44FF-AD56-A312B37D56C4}" srcOrd="0" destOrd="0" presId="urn:microsoft.com/office/officeart/2005/8/layout/hierarchy2"/>
    <dgm:cxn modelId="{8D8B5691-0FF7-4333-84D9-182C42F88CA5}" type="presOf" srcId="{B5AA334D-9088-4D33-A034-AD26CC5CE900}" destId="{F2272D32-5CFC-46B1-B9AB-6DB9ED2A9BA4}" srcOrd="0" destOrd="0" presId="urn:microsoft.com/office/officeart/2005/8/layout/hierarchy2"/>
    <dgm:cxn modelId="{DA68397A-8FC3-4043-A49D-4F63673A320A}" type="presOf" srcId="{F9ECCB32-8A20-4E22-A2BF-84399ABB8A36}" destId="{6D53EF81-03DB-4BAA-B327-B98C938BC5CE}" srcOrd="1" destOrd="0" presId="urn:microsoft.com/office/officeart/2005/8/layout/hierarchy2"/>
    <dgm:cxn modelId="{7FFA608C-455A-4C3A-8B99-59D16A81F1F5}" srcId="{71F46948-3A4B-4224-B4EE-B2B6B89ECBBA}" destId="{A3DEDBF8-D607-4FBA-BDAF-41563B8AC11B}" srcOrd="0" destOrd="0" parTransId="{83AD92F0-122B-4440-A6D7-C380768BBB75}" sibTransId="{80791EFD-BCAC-4BBE-8EE5-B13705FBB991}"/>
    <dgm:cxn modelId="{945199A0-F77F-4F2F-9D53-EF015C066DAE}" type="presOf" srcId="{A25D0B9B-69C5-4A10-ADF9-340B7CE611D5}" destId="{05B7528D-B77D-47F4-A775-F97AEC0C3E30}" srcOrd="0" destOrd="0" presId="urn:microsoft.com/office/officeart/2005/8/layout/hierarchy2"/>
    <dgm:cxn modelId="{80A13FEA-12EF-4C7B-A4DF-C576D9100D96}" type="presOf" srcId="{BA2C15B6-AE26-416E-8958-C75400EAA21F}" destId="{EC34803D-ACF9-467B-AC0D-8DAFE035FCD9}" srcOrd="1" destOrd="0" presId="urn:microsoft.com/office/officeart/2005/8/layout/hierarchy2"/>
    <dgm:cxn modelId="{BF87642A-A38B-4DB0-982C-039F60C1A3D9}" srcId="{A3DEDBF8-D607-4FBA-BDAF-41563B8AC11B}" destId="{3DF1C1A0-F227-4FE7-8E9E-1966A9F3215E}" srcOrd="2" destOrd="0" parTransId="{F10C2D27-C120-4059-BD9A-8241753D4631}" sibTransId="{74BAA58B-8284-4A0F-8F15-8D4B59E890B8}"/>
    <dgm:cxn modelId="{94B71F5A-CF43-41D2-8035-71192FA0BD3D}" type="presOf" srcId="{F10C2D27-C120-4059-BD9A-8241753D4631}" destId="{B7A6B20D-2096-4F40-9B0C-534721753CF7}" srcOrd="0" destOrd="0" presId="urn:microsoft.com/office/officeart/2005/8/layout/hierarchy2"/>
    <dgm:cxn modelId="{F148DF1A-4ED9-435D-98D1-44BDCD2E1883}" type="presOf" srcId="{65B42CEC-ACCC-4545-825F-F42728740D48}" destId="{7F00654D-BD5A-42DD-9338-A131696ADB1A}" srcOrd="0" destOrd="0" presId="urn:microsoft.com/office/officeart/2005/8/layout/hierarchy2"/>
    <dgm:cxn modelId="{D4F5341A-36E2-4D0F-A3AC-754F36EDD37D}" type="presOf" srcId="{71F46948-3A4B-4224-B4EE-B2B6B89ECBBA}" destId="{F6BA0EDE-AA50-4267-A2DC-5B8A40FAE6CF}" srcOrd="0" destOrd="0" presId="urn:microsoft.com/office/officeart/2005/8/layout/hierarchy2"/>
    <dgm:cxn modelId="{9EF25492-B55E-4A54-967F-FFB88C98D30F}" type="presOf" srcId="{B5AA334D-9088-4D33-A034-AD26CC5CE900}" destId="{E7A02130-1B12-4F82-B4ED-B7FFE3C4ED94}" srcOrd="1" destOrd="0" presId="urn:microsoft.com/office/officeart/2005/8/layout/hierarchy2"/>
    <dgm:cxn modelId="{28942215-D351-4511-A907-60E91653446F}" srcId="{3DF1C1A0-F227-4FE7-8E9E-1966A9F3215E}" destId="{C08D4521-4C04-4219-9122-6FA75A0731E4}" srcOrd="0" destOrd="0" parTransId="{8E6DD60A-65B6-4DCE-8A70-87F55E414E0D}" sibTransId="{A7391A35-248A-4654-BDBC-96E5A83DE29F}"/>
    <dgm:cxn modelId="{13D76E30-6D5A-4361-825D-4A6C02AB4EA3}" srcId="{BC06659F-8280-430E-A14D-895EE58D84FF}" destId="{69DDEA3C-0267-467E-A1D8-D09B753E88E6}" srcOrd="0" destOrd="0" parTransId="{6FD8E64C-96F0-4567-958B-5FEB44A8FECC}" sibTransId="{66F57DB4-FE03-478D-8472-6A2930D8D72C}"/>
    <dgm:cxn modelId="{D82A4B13-98D4-4465-815C-045FF597C490}" type="presParOf" srcId="{F6BA0EDE-AA50-4267-A2DC-5B8A40FAE6CF}" destId="{08BC4B9E-7318-485C-B59E-8C0AA4690539}" srcOrd="0" destOrd="0" presId="urn:microsoft.com/office/officeart/2005/8/layout/hierarchy2"/>
    <dgm:cxn modelId="{5D13FB51-720A-4487-9F98-764E92E66C78}" type="presParOf" srcId="{08BC4B9E-7318-485C-B59E-8C0AA4690539}" destId="{9FE45B09-1F2F-4065-B8BF-BE622265B97F}" srcOrd="0" destOrd="0" presId="urn:microsoft.com/office/officeart/2005/8/layout/hierarchy2"/>
    <dgm:cxn modelId="{6EEB57EE-3EA5-4DF9-9724-4885B5E72817}" type="presParOf" srcId="{08BC4B9E-7318-485C-B59E-8C0AA4690539}" destId="{A61E66E0-566D-4568-A2B3-E8ADE267C474}" srcOrd="1" destOrd="0" presId="urn:microsoft.com/office/officeart/2005/8/layout/hierarchy2"/>
    <dgm:cxn modelId="{EA5D7D75-2669-49C3-B0B3-3AD6C83E3A06}" type="presParOf" srcId="{A61E66E0-566D-4568-A2B3-E8ADE267C474}" destId="{7F00654D-BD5A-42DD-9338-A131696ADB1A}" srcOrd="0" destOrd="0" presId="urn:microsoft.com/office/officeart/2005/8/layout/hierarchy2"/>
    <dgm:cxn modelId="{1D6AD5D2-786A-4129-8BF2-506AFB41B36A}" type="presParOf" srcId="{7F00654D-BD5A-42DD-9338-A131696ADB1A}" destId="{6A38A983-950A-40C2-AD9E-61479C34C2C6}" srcOrd="0" destOrd="0" presId="urn:microsoft.com/office/officeart/2005/8/layout/hierarchy2"/>
    <dgm:cxn modelId="{AB6DF3DC-C759-4B15-AB82-0C064101F9DA}" type="presParOf" srcId="{A61E66E0-566D-4568-A2B3-E8ADE267C474}" destId="{A90DA1BD-A459-4D83-805D-994BA2928871}" srcOrd="1" destOrd="0" presId="urn:microsoft.com/office/officeart/2005/8/layout/hierarchy2"/>
    <dgm:cxn modelId="{1B2863AC-E06B-43C6-B6CB-4CCD64D6013F}" type="presParOf" srcId="{A90DA1BD-A459-4D83-805D-994BA2928871}" destId="{2034A2A1-A2B5-4387-A128-5F890DF44DEC}" srcOrd="0" destOrd="0" presId="urn:microsoft.com/office/officeart/2005/8/layout/hierarchy2"/>
    <dgm:cxn modelId="{1EAA1DB2-5BDC-4F2D-B1D1-F934C958568C}" type="presParOf" srcId="{A90DA1BD-A459-4D83-805D-994BA2928871}" destId="{F4CDF932-A01D-4C5A-AD25-7F9866F2BEE9}" srcOrd="1" destOrd="0" presId="urn:microsoft.com/office/officeart/2005/8/layout/hierarchy2"/>
    <dgm:cxn modelId="{99413152-D78E-48C4-9E59-8C7E8D0347EC}" type="presParOf" srcId="{F4CDF932-A01D-4C5A-AD25-7F9866F2BEE9}" destId="{525004AE-05FC-44FF-AD56-A312B37D56C4}" srcOrd="0" destOrd="0" presId="urn:microsoft.com/office/officeart/2005/8/layout/hierarchy2"/>
    <dgm:cxn modelId="{1A5054AF-CFB3-4AFB-BE14-5493DF2F0D1D}" type="presParOf" srcId="{525004AE-05FC-44FF-AD56-A312B37D56C4}" destId="{2239E09B-D2CD-4B77-9C4B-73A3FBBF4079}" srcOrd="0" destOrd="0" presId="urn:microsoft.com/office/officeart/2005/8/layout/hierarchy2"/>
    <dgm:cxn modelId="{A088E4AC-B7D1-40CC-9BA2-0D0592FA0016}" type="presParOf" srcId="{F4CDF932-A01D-4C5A-AD25-7F9866F2BEE9}" destId="{47AECBFC-578C-4826-B965-B547D7EABF55}" srcOrd="1" destOrd="0" presId="urn:microsoft.com/office/officeart/2005/8/layout/hierarchy2"/>
    <dgm:cxn modelId="{F86BA07A-7623-4880-9747-FC972A8CD9F5}" type="presParOf" srcId="{47AECBFC-578C-4826-B965-B547D7EABF55}" destId="{9086A813-565D-4945-8F35-BC01E5DBCFCB}" srcOrd="0" destOrd="0" presId="urn:microsoft.com/office/officeart/2005/8/layout/hierarchy2"/>
    <dgm:cxn modelId="{FBA0756A-7438-468B-B618-AFC3CF718C82}" type="presParOf" srcId="{47AECBFC-578C-4826-B965-B547D7EABF55}" destId="{8DCE1C0D-C973-4DE8-8F73-10E56E1AA994}" srcOrd="1" destOrd="0" presId="urn:microsoft.com/office/officeart/2005/8/layout/hierarchy2"/>
    <dgm:cxn modelId="{7B6CBAFE-B8E3-46E7-A7CE-F4A0E596880B}" type="presParOf" srcId="{A61E66E0-566D-4568-A2B3-E8ADE267C474}" destId="{F2272D32-5CFC-46B1-B9AB-6DB9ED2A9BA4}" srcOrd="2" destOrd="0" presId="urn:microsoft.com/office/officeart/2005/8/layout/hierarchy2"/>
    <dgm:cxn modelId="{36CABC20-A87F-4183-AA0A-65679FB4219A}" type="presParOf" srcId="{F2272D32-5CFC-46B1-B9AB-6DB9ED2A9BA4}" destId="{E7A02130-1B12-4F82-B4ED-B7FFE3C4ED94}" srcOrd="0" destOrd="0" presId="urn:microsoft.com/office/officeart/2005/8/layout/hierarchy2"/>
    <dgm:cxn modelId="{D9F689F0-6E59-4495-86B6-52657729CDC9}" type="presParOf" srcId="{A61E66E0-566D-4568-A2B3-E8ADE267C474}" destId="{913621A6-EAC9-466C-BCF9-D0BFACFE39DA}" srcOrd="3" destOrd="0" presId="urn:microsoft.com/office/officeart/2005/8/layout/hierarchy2"/>
    <dgm:cxn modelId="{704182CC-1C19-4AE1-B0EC-E204BF67B9B5}" type="presParOf" srcId="{913621A6-EAC9-466C-BCF9-D0BFACFE39DA}" destId="{E2C87BB8-C364-489B-BD68-D3954AA9FC26}" srcOrd="0" destOrd="0" presId="urn:microsoft.com/office/officeart/2005/8/layout/hierarchy2"/>
    <dgm:cxn modelId="{481ADAF7-EAC6-41F3-B078-FDD3C757B04F}" type="presParOf" srcId="{913621A6-EAC9-466C-BCF9-D0BFACFE39DA}" destId="{B53D0D04-C590-43A1-8FB5-6E792966CD6B}" srcOrd="1" destOrd="0" presId="urn:microsoft.com/office/officeart/2005/8/layout/hierarchy2"/>
    <dgm:cxn modelId="{BA656C69-0E2A-49CD-94DF-4A485F091152}" type="presParOf" srcId="{B53D0D04-C590-43A1-8FB5-6E792966CD6B}" destId="{CABF36E5-76FC-4A90-893F-8DC6AA071AF8}" srcOrd="0" destOrd="0" presId="urn:microsoft.com/office/officeart/2005/8/layout/hierarchy2"/>
    <dgm:cxn modelId="{3EBC4FF4-615E-48E7-8950-63CC9DC1FBDE}" type="presParOf" srcId="{CABF36E5-76FC-4A90-893F-8DC6AA071AF8}" destId="{6D53EF81-03DB-4BAA-B327-B98C938BC5CE}" srcOrd="0" destOrd="0" presId="urn:microsoft.com/office/officeart/2005/8/layout/hierarchy2"/>
    <dgm:cxn modelId="{F6F011E1-9D1F-465C-B926-FF99162A8C62}" type="presParOf" srcId="{B53D0D04-C590-43A1-8FB5-6E792966CD6B}" destId="{9745C8B5-9A1E-4A3F-A6EB-A9011F70975B}" srcOrd="1" destOrd="0" presId="urn:microsoft.com/office/officeart/2005/8/layout/hierarchy2"/>
    <dgm:cxn modelId="{467B46C2-B40B-40EF-99CC-485CA5574234}" type="presParOf" srcId="{9745C8B5-9A1E-4A3F-A6EB-A9011F70975B}" destId="{818EFF76-A1AE-4166-90CC-5356CFFA16D0}" srcOrd="0" destOrd="0" presId="urn:microsoft.com/office/officeart/2005/8/layout/hierarchy2"/>
    <dgm:cxn modelId="{E0A512D9-FE4A-44AA-B9EA-360E9B1D4791}" type="presParOf" srcId="{9745C8B5-9A1E-4A3F-A6EB-A9011F70975B}" destId="{513F93A3-6B9E-40A0-9D91-E6E2B8744702}" srcOrd="1" destOrd="0" presId="urn:microsoft.com/office/officeart/2005/8/layout/hierarchy2"/>
    <dgm:cxn modelId="{CBD8C4C6-09C1-4AC3-8AC1-818163DB700E}" type="presParOf" srcId="{B53D0D04-C590-43A1-8FB5-6E792966CD6B}" destId="{2DDC6745-33B8-4C80-AEEA-83A4C5851C4E}" srcOrd="2" destOrd="0" presId="urn:microsoft.com/office/officeart/2005/8/layout/hierarchy2"/>
    <dgm:cxn modelId="{FBD3E306-375D-4804-A1B6-A9458C7CD765}" type="presParOf" srcId="{2DDC6745-33B8-4C80-AEEA-83A4C5851C4E}" destId="{EC34803D-ACF9-467B-AC0D-8DAFE035FCD9}" srcOrd="0" destOrd="0" presId="urn:microsoft.com/office/officeart/2005/8/layout/hierarchy2"/>
    <dgm:cxn modelId="{DA937409-1BE8-486A-BCB1-5EB6DB878E54}" type="presParOf" srcId="{B53D0D04-C590-43A1-8FB5-6E792966CD6B}" destId="{4913F5B0-F6EA-4CD5-8989-46730EC935C7}" srcOrd="3" destOrd="0" presId="urn:microsoft.com/office/officeart/2005/8/layout/hierarchy2"/>
    <dgm:cxn modelId="{A14FEEE9-9DBE-4076-80A0-C2EC71A1C961}" type="presParOf" srcId="{4913F5B0-F6EA-4CD5-8989-46730EC935C7}" destId="{05B7528D-B77D-47F4-A775-F97AEC0C3E30}" srcOrd="0" destOrd="0" presId="urn:microsoft.com/office/officeart/2005/8/layout/hierarchy2"/>
    <dgm:cxn modelId="{F4E5B785-B407-4378-B7FF-2929BB4EBA32}" type="presParOf" srcId="{4913F5B0-F6EA-4CD5-8989-46730EC935C7}" destId="{946B7B9A-8EDC-4EF9-A4E4-99C7E686F8B7}" srcOrd="1" destOrd="0" presId="urn:microsoft.com/office/officeart/2005/8/layout/hierarchy2"/>
    <dgm:cxn modelId="{2E2A3F22-274E-4A37-8C6A-213D7633B58A}" type="presParOf" srcId="{A61E66E0-566D-4568-A2B3-E8ADE267C474}" destId="{B7A6B20D-2096-4F40-9B0C-534721753CF7}" srcOrd="4" destOrd="0" presId="urn:microsoft.com/office/officeart/2005/8/layout/hierarchy2"/>
    <dgm:cxn modelId="{EF23D416-E8F3-4643-B487-ECADF77AB24A}" type="presParOf" srcId="{B7A6B20D-2096-4F40-9B0C-534721753CF7}" destId="{6D2097D1-CEE7-4E7F-A8A9-9ECEF81037A7}" srcOrd="0" destOrd="0" presId="urn:microsoft.com/office/officeart/2005/8/layout/hierarchy2"/>
    <dgm:cxn modelId="{E129ADC9-683D-4D05-8073-735A8A570F4D}" type="presParOf" srcId="{A61E66E0-566D-4568-A2B3-E8ADE267C474}" destId="{DE2FBA74-A7AF-4472-A7AC-CAD8753D1428}" srcOrd="5" destOrd="0" presId="urn:microsoft.com/office/officeart/2005/8/layout/hierarchy2"/>
    <dgm:cxn modelId="{14063C14-1464-4377-9353-542F797DA6F9}" type="presParOf" srcId="{DE2FBA74-A7AF-4472-A7AC-CAD8753D1428}" destId="{96921BFC-45E7-408C-8B26-A3FDCC60ED6B}" srcOrd="0" destOrd="0" presId="urn:microsoft.com/office/officeart/2005/8/layout/hierarchy2"/>
    <dgm:cxn modelId="{5D35A0D7-CDFC-457F-A186-A7A94FE527F7}" type="presParOf" srcId="{DE2FBA74-A7AF-4472-A7AC-CAD8753D1428}" destId="{F765C107-4ADD-45C9-A2BF-20FD6C942FEE}" srcOrd="1" destOrd="0" presId="urn:microsoft.com/office/officeart/2005/8/layout/hierarchy2"/>
    <dgm:cxn modelId="{CBFB298C-F5B8-4DBA-9BB4-6FEA42BD2A44}" type="presParOf" srcId="{F765C107-4ADD-45C9-A2BF-20FD6C942FEE}" destId="{8E55C029-14EF-41BB-A94B-1F033402A475}" srcOrd="0" destOrd="0" presId="urn:microsoft.com/office/officeart/2005/8/layout/hierarchy2"/>
    <dgm:cxn modelId="{03375E7D-B5B0-4312-A34F-7E1BE951574A}" type="presParOf" srcId="{8E55C029-14EF-41BB-A94B-1F033402A475}" destId="{B97D521B-3BD4-4200-A902-EAACA2D7F996}" srcOrd="0" destOrd="0" presId="urn:microsoft.com/office/officeart/2005/8/layout/hierarchy2"/>
    <dgm:cxn modelId="{700D8327-2EA7-42A7-89A0-7535116DD3F2}" type="presParOf" srcId="{F765C107-4ADD-45C9-A2BF-20FD6C942FEE}" destId="{5107729A-D1AE-45DD-800E-F5390A4D40A2}" srcOrd="1" destOrd="0" presId="urn:microsoft.com/office/officeart/2005/8/layout/hierarchy2"/>
    <dgm:cxn modelId="{53DBF0F6-92C0-4201-BB25-149595C844C5}" type="presParOf" srcId="{5107729A-D1AE-45DD-800E-F5390A4D40A2}" destId="{AC00A2A1-7616-4916-8A43-180F04484413}" srcOrd="0" destOrd="0" presId="urn:microsoft.com/office/officeart/2005/8/layout/hierarchy2"/>
    <dgm:cxn modelId="{2C9CC5A2-3D95-43D3-BD57-6D7C2939F322}" type="presParOf" srcId="{5107729A-D1AE-45DD-800E-F5390A4D40A2}" destId="{3B3D3A85-C2D2-487E-B479-AF9DA4B0A2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45B09-1F2F-4065-B8BF-BE622265B97F}">
      <dsp:nvSpPr>
        <dsp:cNvPr id="0" name=""/>
        <dsp:cNvSpPr/>
      </dsp:nvSpPr>
      <dsp:spPr>
        <a:xfrm>
          <a:off x="8030" y="1711999"/>
          <a:ext cx="1936978" cy="9684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bliqueBottomRight"/>
          <a:lightRig rig="flat" dir="t"/>
        </a:scene3d>
        <a:sp3d>
          <a:bevelT prst="slop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itchFamily="34" charset="0"/>
            </a:rPr>
            <a:t>Wastewater</a:t>
          </a:r>
        </a:p>
      </dsp:txBody>
      <dsp:txXfrm>
        <a:off x="36396" y="1740365"/>
        <a:ext cx="1880246" cy="911757"/>
      </dsp:txXfrm>
    </dsp:sp>
    <dsp:sp modelId="{7F00654D-BD5A-42DD-9338-A131696ADB1A}">
      <dsp:nvSpPr>
        <dsp:cNvPr id="0" name=""/>
        <dsp:cNvSpPr/>
      </dsp:nvSpPr>
      <dsp:spPr>
        <a:xfrm rot="17807984">
          <a:off x="1418391" y="1320400"/>
          <a:ext cx="1918017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918017" y="1984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latin typeface="+mj-lt"/>
          </a:endParaRPr>
        </a:p>
      </dsp:txBody>
      <dsp:txXfrm>
        <a:off x="2329449" y="1292293"/>
        <a:ext cx="95900" cy="95900"/>
      </dsp:txXfrm>
    </dsp:sp>
    <dsp:sp modelId="{2034A2A1-A2B5-4387-A128-5F890DF44DEC}">
      <dsp:nvSpPr>
        <dsp:cNvPr id="0" name=""/>
        <dsp:cNvSpPr/>
      </dsp:nvSpPr>
      <dsp:spPr>
        <a:xfrm>
          <a:off x="2809791" y="0"/>
          <a:ext cx="1404425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solidFill>
                <a:schemeClr val="tx1"/>
              </a:solidFill>
              <a:latin typeface="Verdana" pitchFamily="34" charset="0"/>
            </a:rPr>
            <a:t>Treated Water discharged to the Oslo Fjord</a:t>
          </a:r>
        </a:p>
      </dsp:txBody>
      <dsp:txXfrm>
        <a:off x="2838157" y="28366"/>
        <a:ext cx="1347693" cy="911757"/>
      </dsp:txXfrm>
    </dsp:sp>
    <dsp:sp modelId="{525004AE-05FC-44FF-AD56-A312B37D56C4}">
      <dsp:nvSpPr>
        <dsp:cNvPr id="0" name=""/>
        <dsp:cNvSpPr/>
      </dsp:nvSpPr>
      <dsp:spPr>
        <a:xfrm>
          <a:off x="4214217" y="464400"/>
          <a:ext cx="681758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681758" y="19843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latin typeface="+mj-lt"/>
          </a:endParaRPr>
        </a:p>
      </dsp:txBody>
      <dsp:txXfrm>
        <a:off x="4538052" y="467200"/>
        <a:ext cx="34087" cy="34087"/>
      </dsp:txXfrm>
    </dsp:sp>
    <dsp:sp modelId="{9086A813-565D-4945-8F35-BC01E5DBCFCB}">
      <dsp:nvSpPr>
        <dsp:cNvPr id="0" name=""/>
        <dsp:cNvSpPr/>
      </dsp:nvSpPr>
      <dsp:spPr>
        <a:xfrm>
          <a:off x="4895975" y="0"/>
          <a:ext cx="3733912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>
              <a:solidFill>
                <a:schemeClr val="tx1"/>
              </a:solidFill>
              <a:latin typeface="Verdana" pitchFamily="34" charset="0"/>
            </a:rPr>
            <a:t>Improving water quality and biodiversity in the Fjord </a:t>
          </a:r>
        </a:p>
      </dsp:txBody>
      <dsp:txXfrm>
        <a:off x="4924341" y="28366"/>
        <a:ext cx="3677180" cy="911757"/>
      </dsp:txXfrm>
    </dsp:sp>
    <dsp:sp modelId="{F2272D32-5CFC-46B1-B9AB-6DB9ED2A9BA4}">
      <dsp:nvSpPr>
        <dsp:cNvPr id="0" name=""/>
        <dsp:cNvSpPr/>
      </dsp:nvSpPr>
      <dsp:spPr>
        <a:xfrm rot="14634">
          <a:off x="1945005" y="2178080"/>
          <a:ext cx="789461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789461" y="1984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latin typeface="+mj-lt"/>
          </a:endParaRPr>
        </a:p>
      </dsp:txBody>
      <dsp:txXfrm>
        <a:off x="2319999" y="2178187"/>
        <a:ext cx="39473" cy="39473"/>
      </dsp:txXfrm>
    </dsp:sp>
    <dsp:sp modelId="{E2C87BB8-C364-489B-BD68-D3954AA9FC26}">
      <dsp:nvSpPr>
        <dsp:cNvPr id="0" name=""/>
        <dsp:cNvSpPr/>
      </dsp:nvSpPr>
      <dsp:spPr>
        <a:xfrm>
          <a:off x="2734462" y="1715360"/>
          <a:ext cx="1413742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>
              <a:solidFill>
                <a:schemeClr val="tx1"/>
              </a:solidFill>
              <a:latin typeface="Verdana" pitchFamily="34" charset="0"/>
            </a:rPr>
            <a:t>Biogas -  A valuable sustainable energy source</a:t>
          </a:r>
        </a:p>
      </dsp:txBody>
      <dsp:txXfrm>
        <a:off x="2762828" y="1743726"/>
        <a:ext cx="1357010" cy="911757"/>
      </dsp:txXfrm>
    </dsp:sp>
    <dsp:sp modelId="{CABF36E5-76FC-4A90-893F-8DC6AA071AF8}">
      <dsp:nvSpPr>
        <dsp:cNvPr id="0" name=""/>
        <dsp:cNvSpPr/>
      </dsp:nvSpPr>
      <dsp:spPr>
        <a:xfrm rot="19294156">
          <a:off x="4035558" y="1856561"/>
          <a:ext cx="1039948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39948" y="19843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latin typeface="+mj-lt"/>
          </a:endParaRPr>
        </a:p>
      </dsp:txBody>
      <dsp:txXfrm>
        <a:off x="4529533" y="1850406"/>
        <a:ext cx="51997" cy="51997"/>
      </dsp:txXfrm>
    </dsp:sp>
    <dsp:sp modelId="{818EFF76-A1AE-4166-90CC-5356CFFA16D0}">
      <dsp:nvSpPr>
        <dsp:cNvPr id="0" name=""/>
        <dsp:cNvSpPr/>
      </dsp:nvSpPr>
      <dsp:spPr>
        <a:xfrm>
          <a:off x="4962859" y="1068961"/>
          <a:ext cx="3640686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tx1"/>
              </a:solidFill>
              <a:latin typeface="Verdana" pitchFamily="34" charset="0"/>
            </a:rPr>
            <a:t>A substitute fuel source for 80 buses in Oslo City (replacing 80 diesel powered buses)</a:t>
          </a:r>
        </a:p>
      </dsp:txBody>
      <dsp:txXfrm>
        <a:off x="4991225" y="1097327"/>
        <a:ext cx="3583954" cy="911757"/>
      </dsp:txXfrm>
    </dsp:sp>
    <dsp:sp modelId="{2DDC6745-33B8-4C80-AEEA-83A4C5851C4E}">
      <dsp:nvSpPr>
        <dsp:cNvPr id="0" name=""/>
        <dsp:cNvSpPr/>
      </dsp:nvSpPr>
      <dsp:spPr>
        <a:xfrm rot="2091526">
          <a:off x="4057299" y="2469319"/>
          <a:ext cx="1013231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13231" y="19843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</dsp:txBody>
      <dsp:txXfrm>
        <a:off x="4538584" y="2463832"/>
        <a:ext cx="50661" cy="50661"/>
      </dsp:txXfrm>
    </dsp:sp>
    <dsp:sp modelId="{05B7528D-B77D-47F4-A775-F97AEC0C3E30}">
      <dsp:nvSpPr>
        <dsp:cNvPr id="0" name=""/>
        <dsp:cNvSpPr/>
      </dsp:nvSpPr>
      <dsp:spPr>
        <a:xfrm>
          <a:off x="4979625" y="2294477"/>
          <a:ext cx="3661334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baseline="0" noProof="0" dirty="0">
              <a:solidFill>
                <a:schemeClr val="tx1"/>
              </a:solidFill>
              <a:latin typeface="Verdana" pitchFamily="34" charset="0"/>
            </a:rPr>
            <a:t>Zero CO</a:t>
          </a:r>
          <a:r>
            <a:rPr lang="en-GB" sz="1200" b="1" kern="1200" baseline="-25000" noProof="0" dirty="0">
              <a:solidFill>
                <a:schemeClr val="tx1"/>
              </a:solidFill>
              <a:latin typeface="Verdana" pitchFamily="34" charset="0"/>
            </a:rPr>
            <a:t>2</a:t>
          </a:r>
          <a:r>
            <a:rPr lang="en-GB" sz="1200" b="1" kern="1200" baseline="0" noProof="0" dirty="0">
              <a:solidFill>
                <a:schemeClr val="tx1"/>
              </a:solidFill>
              <a:latin typeface="Verdana" pitchFamily="34" charset="0"/>
            </a:rPr>
            <a:t> emissions – A carbon neutral source</a:t>
          </a:r>
        </a:p>
      </dsp:txBody>
      <dsp:txXfrm>
        <a:off x="5007991" y="2322843"/>
        <a:ext cx="3604602" cy="911757"/>
      </dsp:txXfrm>
    </dsp:sp>
    <dsp:sp modelId="{B7A6B20D-2096-4F40-9B0C-534721753CF7}">
      <dsp:nvSpPr>
        <dsp:cNvPr id="0" name=""/>
        <dsp:cNvSpPr/>
      </dsp:nvSpPr>
      <dsp:spPr>
        <a:xfrm rot="3916927">
          <a:off x="1396709" y="3032399"/>
          <a:ext cx="1884677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884677" y="1984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/>
        </a:p>
      </dsp:txBody>
      <dsp:txXfrm>
        <a:off x="2291931" y="3005126"/>
        <a:ext cx="94233" cy="94233"/>
      </dsp:txXfrm>
    </dsp:sp>
    <dsp:sp modelId="{96921BFC-45E7-408C-8B26-A3FDCC60ED6B}">
      <dsp:nvSpPr>
        <dsp:cNvPr id="0" name=""/>
        <dsp:cNvSpPr/>
      </dsp:nvSpPr>
      <dsp:spPr>
        <a:xfrm>
          <a:off x="2733087" y="3423998"/>
          <a:ext cx="1472064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pc="0" noProof="0" dirty="0">
              <a:solidFill>
                <a:schemeClr val="tx1"/>
              </a:solidFill>
              <a:latin typeface="Verdana" pitchFamily="34" charset="0"/>
            </a:rPr>
            <a:t>Nutrient Recovery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pc="0" noProof="0" dirty="0">
              <a:solidFill>
                <a:schemeClr val="tx1"/>
              </a:solidFill>
              <a:latin typeface="Verdana" pitchFamily="34" charset="0"/>
            </a:rPr>
            <a:t>(</a:t>
          </a:r>
          <a:r>
            <a:rPr lang="en-GB" sz="1000" b="0" kern="1200" spc="0" noProof="0" dirty="0">
              <a:solidFill>
                <a:schemeClr val="tx1"/>
              </a:solidFill>
              <a:latin typeface="Verdana" pitchFamily="34" charset="0"/>
            </a:rPr>
            <a:t>Fertilizer</a:t>
          </a:r>
          <a:r>
            <a:rPr lang="en-GB" sz="1050" b="1" kern="1200" spc="0" noProof="0" dirty="0">
              <a:solidFill>
                <a:schemeClr val="tx1"/>
              </a:solidFill>
              <a:latin typeface="Verdana" pitchFamily="34" charset="0"/>
            </a:rPr>
            <a:t> -</a:t>
          </a:r>
          <a:r>
            <a:rPr lang="en-GB" sz="1050" b="0" kern="1200" spc="0" noProof="0" dirty="0">
              <a:solidFill>
                <a:schemeClr val="tx1"/>
              </a:solidFill>
              <a:latin typeface="Verdana" pitchFamily="34" charset="0"/>
            </a:rPr>
            <a:t>biosolids</a:t>
          </a:r>
          <a:r>
            <a:rPr lang="en-GB" sz="1050" b="1" kern="1200" spc="0" noProof="0" dirty="0">
              <a:solidFill>
                <a:schemeClr val="tx1"/>
              </a:solidFill>
              <a:latin typeface="Verdana" pitchFamily="34" charset="0"/>
            </a:rPr>
            <a:t>)</a:t>
          </a:r>
          <a:r>
            <a:rPr lang="en-GB" sz="1050" b="0" kern="1200" spc="0" noProof="0" dirty="0">
              <a:solidFill>
                <a:schemeClr val="tx1"/>
              </a:solidFill>
              <a:latin typeface="Verdana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pc="0" noProof="0" dirty="0">
              <a:solidFill>
                <a:schemeClr val="tx1"/>
              </a:solidFill>
              <a:latin typeface="Verdana" pitchFamily="34" charset="0"/>
            </a:rPr>
            <a:t>- </a:t>
          </a:r>
          <a:r>
            <a:rPr lang="en-GB" sz="1100" b="0" kern="1200" spc="0" noProof="0" dirty="0">
              <a:solidFill>
                <a:schemeClr val="tx1"/>
              </a:solidFill>
              <a:latin typeface="Verdana" pitchFamily="34" charset="0"/>
            </a:rPr>
            <a:t>for agricultural use</a:t>
          </a:r>
        </a:p>
      </dsp:txBody>
      <dsp:txXfrm>
        <a:off x="2761453" y="3452364"/>
        <a:ext cx="1415332" cy="911757"/>
      </dsp:txXfrm>
    </dsp:sp>
    <dsp:sp modelId="{8E55C029-14EF-41BB-A94B-1F033402A475}">
      <dsp:nvSpPr>
        <dsp:cNvPr id="0" name=""/>
        <dsp:cNvSpPr/>
      </dsp:nvSpPr>
      <dsp:spPr>
        <a:xfrm>
          <a:off x="4205152" y="3888399"/>
          <a:ext cx="742366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742366" y="19843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latin typeface="+mj-lt"/>
          </a:endParaRPr>
        </a:p>
      </dsp:txBody>
      <dsp:txXfrm>
        <a:off x="4557776" y="3889684"/>
        <a:ext cx="37118" cy="37118"/>
      </dsp:txXfrm>
    </dsp:sp>
    <dsp:sp modelId="{AC00A2A1-7616-4916-8A43-180F04484413}">
      <dsp:nvSpPr>
        <dsp:cNvPr id="0" name=""/>
        <dsp:cNvSpPr/>
      </dsp:nvSpPr>
      <dsp:spPr>
        <a:xfrm flipH="1">
          <a:off x="4947518" y="3423998"/>
          <a:ext cx="3661721" cy="968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>
              <a:solidFill>
                <a:schemeClr val="tx1"/>
              </a:solidFill>
              <a:latin typeface="Verdana" pitchFamily="34" charset="0"/>
            </a:rPr>
            <a:t>Generation of 140 tons of phosphorus per year equivalent to 110 000 bags of mineral fertilizer (30 kg bag)</a:t>
          </a:r>
        </a:p>
      </dsp:txBody>
      <dsp:txXfrm>
        <a:off x="4975884" y="3452364"/>
        <a:ext cx="3604989" cy="911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4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9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8BBF-256C-432F-9A8F-7D6BAFCA86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4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79BDBDC-4732-4E8C-86F3-144F9A34B090}" type="slidenum">
              <a:rPr lang="nb-NO" altLang="nb-NO" smtClean="0"/>
              <a:pPr/>
              <a:t>33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26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8BBF-256C-432F-9A8F-7D6BAFCA86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8BBF-256C-432F-9A8F-7D6BAFCA86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231" indent="-28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201" indent="-2308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882" indent="-2308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7563" indent="-2308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9243" indent="-2308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0924" indent="-2308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2604" indent="-2308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285" indent="-2308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7C06BB-0BC7-4D69-8754-207433D1880C}" type="slidenum">
              <a:rPr lang="nb-NO" altLang="nb-NO" smtClean="0"/>
              <a:pPr eaLnBrk="1" hangingPunct="1">
                <a:spcBef>
                  <a:spcPct val="0"/>
                </a:spcBef>
              </a:pPr>
              <a:t>6</a:t>
            </a:fld>
            <a:endParaRPr lang="nb-NO" altLang="nb-NO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2050" cy="372903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altLang="nb-NO" dirty="0"/>
              <a:t>The plant was built in the period 1998 </a:t>
            </a:r>
            <a:r>
              <a:rPr lang="en-US" altLang="nb-NO"/>
              <a:t>to 2001, </a:t>
            </a:r>
            <a:r>
              <a:rPr lang="en-US" altLang="nb-NO" dirty="0"/>
              <a:t>replacing the old plant  from 1963 in the neighborhood.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endParaRPr lang="en-US" altLang="nb-NO" dirty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altLang="nb-NO" dirty="0"/>
              <a:t>The plant is located in rock caverns with a total area of 45.000 square meters.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endParaRPr lang="en-US" altLang="nb-NO" dirty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altLang="nb-NO" dirty="0"/>
              <a:t>In the back ground you can see the city hall and </a:t>
            </a:r>
            <a:r>
              <a:rPr lang="en-US" altLang="nb-NO" dirty="0" err="1"/>
              <a:t>Holmekollen</a:t>
            </a:r>
            <a:r>
              <a:rPr lang="en-US" altLang="nb-NO" dirty="0"/>
              <a:t> ski jump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endParaRPr lang="en-US" altLang="nb-NO" dirty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altLang="nb-NO" dirty="0"/>
              <a:t>The Municipality </a:t>
            </a:r>
            <a:r>
              <a:rPr lang="en-US" altLang="nb-NO"/>
              <a:t>of Oslo, </a:t>
            </a:r>
            <a:r>
              <a:rPr lang="en-US" altLang="nb-NO" dirty="0"/>
              <a:t>signed in 2001 a 15 years operation contract for </a:t>
            </a:r>
            <a:r>
              <a:rPr lang="en-US" altLang="nb-NO" dirty="0" err="1"/>
              <a:t>Bekkelaget</a:t>
            </a:r>
            <a:r>
              <a:rPr lang="en-US" altLang="nb-NO" dirty="0"/>
              <a:t> WWTP with </a:t>
            </a:r>
            <a:r>
              <a:rPr lang="en-US" altLang="nb-NO" dirty="0" err="1"/>
              <a:t>Bekkelaget</a:t>
            </a:r>
            <a:r>
              <a:rPr lang="en-US" altLang="nb-NO" dirty="0"/>
              <a:t> Water </a:t>
            </a:r>
            <a:r>
              <a:rPr lang="en-US" altLang="nb-NO" dirty="0" err="1"/>
              <a:t>inc.</a:t>
            </a:r>
            <a:endParaRPr lang="en-US" altLang="nb-NO" dirty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endParaRPr lang="en-US" altLang="nb-NO" dirty="0"/>
          </a:p>
          <a:p>
            <a:pPr eaLnBrk="1" hangingPunct="1">
              <a:lnSpc>
                <a:spcPct val="105000"/>
              </a:lnSpc>
              <a:spcAft>
                <a:spcPct val="10000"/>
              </a:spcAft>
            </a:pPr>
            <a:r>
              <a:rPr lang="en-US" altLang="nb-NO" dirty="0" err="1"/>
              <a:t>Bekkelaget</a:t>
            </a:r>
            <a:r>
              <a:rPr lang="en-US" altLang="nb-NO" dirty="0"/>
              <a:t> water </a:t>
            </a:r>
            <a:r>
              <a:rPr lang="en-US" altLang="nb-NO" dirty="0" err="1"/>
              <a:t>inc.</a:t>
            </a:r>
            <a:r>
              <a:rPr lang="en-US" altLang="nb-NO" dirty="0"/>
              <a:t> have </a:t>
            </a:r>
            <a:r>
              <a:rPr lang="en-US" altLang="nb-NO"/>
              <a:t>15 employees, </a:t>
            </a:r>
            <a:r>
              <a:rPr lang="en-US" altLang="nb-NO" dirty="0"/>
              <a:t>and is owned by Anglian Water Group (AWG) (UK)</a:t>
            </a:r>
            <a:endParaRPr lang="en-GB" altLang="nb-NO" dirty="0"/>
          </a:p>
          <a:p>
            <a:pPr eaLnBrk="1" hangingPunct="1">
              <a:lnSpc>
                <a:spcPct val="110000"/>
              </a:lnSpc>
            </a:pPr>
            <a:endParaRPr lang="en-GB" altLang="nb-NO" dirty="0"/>
          </a:p>
        </p:txBody>
      </p:sp>
    </p:spTree>
    <p:extLst>
      <p:ext uri="{BB962C8B-B14F-4D97-AF65-F5344CB8AC3E}">
        <p14:creationId xmlns:p14="http://schemas.microsoft.com/office/powerpoint/2010/main" val="249062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8BBF-256C-432F-9A8F-7D6BAFCA86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8BBF-256C-432F-9A8F-7D6BAFCA86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2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148AE60-A24A-4D44-9B27-0D1D60F3F07B}" type="slidenum">
              <a:rPr lang="nb-NO" altLang="nb-NO" smtClean="0"/>
              <a:pPr/>
              <a:t>19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1710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79475"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79475"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79475"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79475"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AC21CE6-619A-448E-894F-A6A8949E49FF}" type="slidenum">
              <a:rPr lang="nb-NO" altLang="nb-NO" smtClean="0"/>
              <a:pPr/>
              <a:t>22</a:t>
            </a:fld>
            <a:endParaRPr lang="nb-NO" altLang="nb-NO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3524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8BBF-256C-432F-9A8F-7D6BAFCA862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6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1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6890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945B-CF38-4628-A196-70923055A4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35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DAE8F0-37CD-445A-8342-AD86B51BD9DA}" type="datetimeFigureOut">
              <a:rPr lang="nb-NO"/>
              <a:pPr>
                <a:defRPr/>
              </a:pPr>
              <a:t>07.03.2017</a:t>
            </a:fld>
            <a:endParaRPr lang="nb-NO"/>
          </a:p>
        </p:txBody>
      </p:sp>
      <p:sp>
        <p:nvSpPr>
          <p:cNvPr id="8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4F26F2-6AE9-4739-9E7C-3E9574F05FA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1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6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3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17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4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C93F9B-C90C-496B-91B2-FDD1F290D24F}" type="datetimeFigureOut">
              <a:rPr lang="nb-NO"/>
              <a:pPr>
                <a:defRPr/>
              </a:pPr>
              <a:t>07.03.2017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CA7026-7E10-4030-9F6C-5B6779F266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82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4E7502-3B37-462F-B191-1994336E74F2}" type="datetimeFigureOut">
              <a:rPr lang="nb-NO"/>
              <a:pPr>
                <a:defRPr/>
              </a:pPr>
              <a:t>07.03.2017</a:t>
            </a:fld>
            <a:endParaRPr lang="nb-NO"/>
          </a:p>
        </p:txBody>
      </p:sp>
      <p:sp>
        <p:nvSpPr>
          <p:cNvPr id="7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4AFC9C-C29C-4297-8982-FA5D85BD10D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9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EF0BED-1C32-4936-B39D-EDAE34D12930}" type="datetimeFigureOut">
              <a:rPr lang="nb-NO"/>
              <a:pPr>
                <a:defRPr/>
              </a:pPr>
              <a:t>07.03.2017</a:t>
            </a:fld>
            <a:endParaRPr lang="nb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3CD2E-5EC7-4FA8-8E9E-2225C9929F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9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4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2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7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5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67544" y="3252910"/>
            <a:ext cx="7704856" cy="1470025"/>
          </a:xfrm>
        </p:spPr>
        <p:txBody>
          <a:bodyPr/>
          <a:lstStyle/>
          <a:p>
            <a:r>
              <a:rPr lang="en-GB" sz="4000" dirty="0"/>
              <a:t>Wastewater treatment from problem to opportunity </a:t>
            </a:r>
            <a:br>
              <a:rPr lang="en-GB" sz="4000" dirty="0"/>
            </a:br>
            <a:r>
              <a:rPr lang="en-GB" sz="4000" dirty="0"/>
              <a:t>Case </a:t>
            </a:r>
            <a:r>
              <a:rPr lang="en-GB" sz="4000" dirty="0" err="1"/>
              <a:t>Bekkelaget</a:t>
            </a:r>
            <a:r>
              <a:rPr lang="en-GB" sz="4000" dirty="0"/>
              <a:t> WWTP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251520" y="5702531"/>
            <a:ext cx="8496944" cy="1018944"/>
          </a:xfrm>
        </p:spPr>
        <p:txBody>
          <a:bodyPr/>
          <a:lstStyle/>
          <a:p>
            <a:r>
              <a:rPr lang="en-GB" dirty="0"/>
              <a:t>Professor dr. Lars J. Hem</a:t>
            </a:r>
          </a:p>
          <a:p>
            <a:r>
              <a:rPr lang="en-GB" dirty="0"/>
              <a:t>Oslo water and sewerage works/ </a:t>
            </a:r>
          </a:p>
          <a:p>
            <a:r>
              <a:rPr lang="en-GB" dirty="0"/>
              <a:t>The Norwegian University of Life Sciences</a:t>
            </a:r>
          </a:p>
        </p:txBody>
      </p:sp>
      <p:sp>
        <p:nvSpPr>
          <p:cNvPr id="2051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85FB95-9FB0-47C8-80D8-B0E316C2750E}" type="slidenum">
              <a:rPr lang="nb-NO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49550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lassholder for innhold 3" descr="oversiktskart li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7775" y="1412875"/>
            <a:ext cx="6626225" cy="5013325"/>
          </a:xfrm>
        </p:spPr>
      </p:pic>
      <p:cxnSp>
        <p:nvCxnSpPr>
          <p:cNvPr id="13" name="Rett pil 12"/>
          <p:cNvCxnSpPr/>
          <p:nvPr/>
        </p:nvCxnSpPr>
        <p:spPr>
          <a:xfrm rot="16200000" flipV="1">
            <a:off x="2590801" y="1665287"/>
            <a:ext cx="215900" cy="142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ittel 1"/>
          <p:cNvSpPr>
            <a:spLocks noGrp="1"/>
          </p:cNvSpPr>
          <p:nvPr>
            <p:ph type="title"/>
          </p:nvPr>
        </p:nvSpPr>
        <p:spPr>
          <a:xfrm>
            <a:off x="663574" y="375532"/>
            <a:ext cx="8229600" cy="1143000"/>
          </a:xfrm>
        </p:spPr>
        <p:txBody>
          <a:bodyPr/>
          <a:lstStyle/>
          <a:p>
            <a:pPr algn="ctr"/>
            <a:r>
              <a:rPr lang="nb-NO" altLang="nb-NO" dirty="0" err="1"/>
              <a:t>Overview</a:t>
            </a:r>
            <a:endParaRPr lang="nb-NO" altLang="nb-NO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1412875"/>
            <a:ext cx="23764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3" rIns="91365" bIns="45683"/>
          <a:lstStyle/>
          <a:p>
            <a:pPr marL="268288" indent="-268288" defTabSz="1019175">
              <a:spcBef>
                <a:spcPct val="20000"/>
              </a:spcBef>
              <a:defRPr/>
            </a:pPr>
            <a:r>
              <a:rPr lang="en-US" sz="1400" u="sng" kern="0" dirty="0">
                <a:latin typeface="+mn-lt"/>
              </a:rPr>
              <a:t>Water treatment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latin typeface="+mn-lt"/>
              </a:rPr>
              <a:t>Inlet tunnel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>
                <a:latin typeface="+mn-lt"/>
              </a:rPr>
              <a:t>Screens, </a:t>
            </a:r>
            <a:r>
              <a:rPr lang="en-US" sz="1400" kern="0" dirty="0">
                <a:latin typeface="+mn-lt"/>
              </a:rPr>
              <a:t>sand and grit removal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latin typeface="+mn-lt"/>
              </a:rPr>
              <a:t>Primary settling/ direct precipitation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>
                <a:latin typeface="+mn-lt"/>
              </a:rPr>
              <a:t>Bio step, </a:t>
            </a:r>
            <a:r>
              <a:rPr lang="en-US" sz="1400" kern="0" dirty="0">
                <a:latin typeface="+mn-lt"/>
              </a:rPr>
              <a:t>activated sludge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latin typeface="+mn-lt"/>
              </a:rPr>
              <a:t>Clarifiers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 err="1">
                <a:latin typeface="+mn-lt"/>
              </a:rPr>
              <a:t>deAmmon</a:t>
            </a:r>
            <a:r>
              <a:rPr lang="en-US" sz="1400" kern="0" baseline="30000" dirty="0">
                <a:latin typeface="+mn-lt"/>
              </a:rPr>
              <a:t>®</a:t>
            </a:r>
            <a:r>
              <a:rPr lang="en-US" sz="1400" kern="0" dirty="0">
                <a:latin typeface="+mn-lt"/>
              </a:rPr>
              <a:t> </a:t>
            </a:r>
          </a:p>
          <a:p>
            <a:pPr marL="268288" indent="-268288" defTabSz="10191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latin typeface="+mn-lt"/>
              </a:rPr>
              <a:t>Sand filters</a:t>
            </a:r>
          </a:p>
          <a:p>
            <a:pPr marL="268288" indent="-268288" defTabSz="1019175">
              <a:spcBef>
                <a:spcPct val="20000"/>
              </a:spcBef>
              <a:defRPr/>
            </a:pPr>
            <a:endParaRPr lang="en-US" sz="1400" kern="0" dirty="0">
              <a:latin typeface="+mn-lt"/>
            </a:endParaRPr>
          </a:p>
          <a:p>
            <a:pPr marL="268288" indent="-268288" defTabSz="1019175">
              <a:spcBef>
                <a:spcPct val="20000"/>
              </a:spcBef>
              <a:defRPr/>
            </a:pPr>
            <a:r>
              <a:rPr lang="en-US" sz="1400" u="sng" kern="0" dirty="0">
                <a:latin typeface="+mn-lt"/>
              </a:rPr>
              <a:t>Sludge treatment</a:t>
            </a:r>
          </a:p>
          <a:p>
            <a:pPr marL="342900" indent="-342900" defTabSz="1019175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1400" kern="0" dirty="0">
                <a:latin typeface="+mn-lt"/>
              </a:rPr>
              <a:t>Digesters</a:t>
            </a:r>
          </a:p>
          <a:p>
            <a:pPr marL="342900" indent="-342900" defTabSz="1019175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1400" kern="0" dirty="0">
                <a:latin typeface="+mn-lt"/>
              </a:rPr>
              <a:t>Sludge treatment</a:t>
            </a:r>
          </a:p>
          <a:p>
            <a:pPr marL="360363" indent="-360363" defTabSz="1019175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1400" kern="0" dirty="0">
                <a:latin typeface="+mn-lt"/>
              </a:rPr>
              <a:t>Sludge treatment</a:t>
            </a:r>
            <a:br>
              <a:rPr lang="en-US" sz="1400" kern="0" dirty="0">
                <a:latin typeface="+mn-lt"/>
              </a:rPr>
            </a:br>
            <a:endParaRPr lang="en-US" sz="1400" kern="0" dirty="0">
              <a:latin typeface="+mn-lt"/>
            </a:endParaRPr>
          </a:p>
          <a:p>
            <a:pPr marL="360363" indent="-360363" defTabSz="1019175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1400" kern="0" dirty="0">
                <a:latin typeface="+mn-lt"/>
              </a:rPr>
              <a:t>Ventilated air treatment – odor control</a:t>
            </a:r>
            <a:br>
              <a:rPr lang="en-US" sz="1400" kern="0" dirty="0">
                <a:latin typeface="+mn-lt"/>
              </a:rPr>
            </a:br>
            <a:endParaRPr lang="en-US" sz="1400" kern="0" dirty="0">
              <a:latin typeface="+mn-lt"/>
            </a:endParaRPr>
          </a:p>
          <a:p>
            <a:pPr marL="360363" indent="-360363" defTabSz="1019175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1400" kern="0">
                <a:latin typeface="+mn-lt"/>
              </a:rPr>
              <a:t>Biogas, </a:t>
            </a:r>
            <a:r>
              <a:rPr lang="en-US" sz="1400" kern="0" dirty="0">
                <a:latin typeface="+mn-lt"/>
              </a:rPr>
              <a:t>upgrading (out)</a:t>
            </a:r>
          </a:p>
        </p:txBody>
      </p:sp>
      <p:sp>
        <p:nvSpPr>
          <p:cNvPr id="11" name="Ellipse 10"/>
          <p:cNvSpPr/>
          <p:nvPr/>
        </p:nvSpPr>
        <p:spPr>
          <a:xfrm>
            <a:off x="2700338" y="1844675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b-NO" sz="800" dirty="0"/>
              <a:t>12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4067175" y="1628775"/>
            <a:ext cx="482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3995737" y="1628776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rot="5400000">
            <a:off x="8821737" y="1628776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kstSylinder 16"/>
          <p:cNvSpPr txBox="1">
            <a:spLocks noChangeArrowheads="1"/>
          </p:cNvSpPr>
          <p:nvPr/>
        </p:nvSpPr>
        <p:spPr bwMode="auto">
          <a:xfrm>
            <a:off x="6084888" y="1412875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/>
              <a:t>212 m</a:t>
            </a:r>
          </a:p>
        </p:txBody>
      </p:sp>
    </p:spTree>
    <p:extLst>
      <p:ext uri="{BB962C8B-B14F-4D97-AF65-F5344CB8AC3E}">
        <p14:creationId xmlns:p14="http://schemas.microsoft.com/office/powerpoint/2010/main" val="19849140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2800"/>
              <a:t>Nitrogen removal  – step by step</a:t>
            </a:r>
          </a:p>
        </p:txBody>
      </p:sp>
      <p:sp>
        <p:nvSpPr>
          <p:cNvPr id="2867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8316913" y="6381750"/>
            <a:ext cx="684212" cy="33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33E04C-0DC7-4789-8A63-B907CB5BB872}" type="slidenum">
              <a:rPr lang="nb-NO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nb-NO" altLang="nb-NO" sz="1400"/>
          </a:p>
        </p:txBody>
      </p:sp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684213" y="306863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/>
              <a:t>ammonia</a:t>
            </a:r>
          </a:p>
        </p:txBody>
      </p:sp>
      <p:sp>
        <p:nvSpPr>
          <p:cNvPr id="7" name="Oppoverbuet pil 6"/>
          <p:cNvSpPr>
            <a:spLocks noChangeArrowheads="1"/>
          </p:cNvSpPr>
          <p:nvPr/>
        </p:nvSpPr>
        <p:spPr bwMode="auto">
          <a:xfrm>
            <a:off x="1403350" y="3500438"/>
            <a:ext cx="2305050" cy="428625"/>
          </a:xfrm>
          <a:prstGeom prst="curvedUpArrow">
            <a:avLst>
              <a:gd name="adj1" fmla="val 25022"/>
              <a:gd name="adj2" fmla="val 50018"/>
              <a:gd name="adj3" fmla="val 25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3419475" y="306863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/>
              <a:t>nitrate</a:t>
            </a:r>
          </a:p>
        </p:txBody>
      </p:sp>
      <p:sp>
        <p:nvSpPr>
          <p:cNvPr id="9" name="TekstSylinder 8"/>
          <p:cNvSpPr txBox="1">
            <a:spLocks noChangeArrowheads="1"/>
          </p:cNvSpPr>
          <p:nvPr/>
        </p:nvSpPr>
        <p:spPr bwMode="auto">
          <a:xfrm>
            <a:off x="5580063" y="3068638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/>
              <a:t>nitrogen gas</a:t>
            </a:r>
          </a:p>
        </p:txBody>
      </p:sp>
      <p:sp>
        <p:nvSpPr>
          <p:cNvPr id="10" name="Oppoverbuet pil 9"/>
          <p:cNvSpPr>
            <a:spLocks noChangeArrowheads="1"/>
          </p:cNvSpPr>
          <p:nvPr/>
        </p:nvSpPr>
        <p:spPr bwMode="auto">
          <a:xfrm>
            <a:off x="3995738" y="3500438"/>
            <a:ext cx="1944687" cy="428625"/>
          </a:xfrm>
          <a:prstGeom prst="curvedUpArrow">
            <a:avLst>
              <a:gd name="adj1" fmla="val 25017"/>
              <a:gd name="adj2" fmla="val 50012"/>
              <a:gd name="adj3" fmla="val 25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11" name="TekstSylinder 10"/>
          <p:cNvSpPr txBox="1">
            <a:spLocks noChangeArrowheads="1"/>
          </p:cNvSpPr>
          <p:nvPr/>
        </p:nvSpPr>
        <p:spPr bwMode="auto">
          <a:xfrm>
            <a:off x="4356100" y="4005263"/>
            <a:ext cx="1144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carbon</a:t>
            </a:r>
          </a:p>
        </p:txBody>
      </p:sp>
      <p:sp>
        <p:nvSpPr>
          <p:cNvPr id="12" name="TekstSylinder 11"/>
          <p:cNvSpPr txBox="1">
            <a:spLocks noChangeArrowheads="1"/>
          </p:cNvSpPr>
          <p:nvPr/>
        </p:nvSpPr>
        <p:spPr bwMode="auto">
          <a:xfrm>
            <a:off x="2051050" y="400526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aeration</a:t>
            </a:r>
          </a:p>
        </p:txBody>
      </p:sp>
      <p:sp>
        <p:nvSpPr>
          <p:cNvPr id="13" name="Pil høyre 12"/>
          <p:cNvSpPr>
            <a:spLocks noChangeArrowheads="1"/>
          </p:cNvSpPr>
          <p:nvPr/>
        </p:nvSpPr>
        <p:spPr bwMode="auto">
          <a:xfrm>
            <a:off x="2051050" y="3141663"/>
            <a:ext cx="1143000" cy="214312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66F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14" name="Pil høyre 13"/>
          <p:cNvSpPr>
            <a:spLocks noChangeArrowheads="1"/>
          </p:cNvSpPr>
          <p:nvPr/>
        </p:nvSpPr>
        <p:spPr bwMode="auto">
          <a:xfrm rot="-5400000">
            <a:off x="5857875" y="2500313"/>
            <a:ext cx="928688" cy="214312"/>
          </a:xfrm>
          <a:prstGeom prst="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16" name="Pil høyre 15"/>
          <p:cNvSpPr>
            <a:spLocks noChangeArrowheads="1"/>
          </p:cNvSpPr>
          <p:nvPr/>
        </p:nvSpPr>
        <p:spPr bwMode="auto">
          <a:xfrm>
            <a:off x="4356100" y="3141663"/>
            <a:ext cx="1143000" cy="214312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66F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17" name="Pil høyre 16"/>
          <p:cNvSpPr>
            <a:spLocks noChangeArrowheads="1"/>
          </p:cNvSpPr>
          <p:nvPr/>
        </p:nvSpPr>
        <p:spPr bwMode="auto">
          <a:xfrm>
            <a:off x="7308850" y="3141663"/>
            <a:ext cx="1143000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18" name="TekstSylinder 17"/>
          <p:cNvSpPr txBox="1">
            <a:spLocks noChangeArrowheads="1"/>
          </p:cNvSpPr>
          <p:nvPr/>
        </p:nvSpPr>
        <p:spPr bwMode="auto">
          <a:xfrm>
            <a:off x="4284663" y="2852738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/>
              <a:t>de-nitrification</a:t>
            </a:r>
          </a:p>
        </p:txBody>
      </p:sp>
      <p:sp>
        <p:nvSpPr>
          <p:cNvPr id="19" name="TekstSylinder 18"/>
          <p:cNvSpPr txBox="1">
            <a:spLocks noChangeArrowheads="1"/>
          </p:cNvSpPr>
          <p:nvPr/>
        </p:nvSpPr>
        <p:spPr bwMode="auto">
          <a:xfrm>
            <a:off x="2124075" y="2852738"/>
            <a:ext cx="1212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/>
              <a:t>nitrification</a:t>
            </a:r>
          </a:p>
        </p:txBody>
      </p:sp>
      <p:sp>
        <p:nvSpPr>
          <p:cNvPr id="20" name="Pil høyre 19"/>
          <p:cNvSpPr>
            <a:spLocks noChangeArrowheads="1"/>
          </p:cNvSpPr>
          <p:nvPr/>
        </p:nvSpPr>
        <p:spPr bwMode="auto">
          <a:xfrm>
            <a:off x="107950" y="3141663"/>
            <a:ext cx="500063" cy="214312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0066F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</p:spTree>
    <p:extLst>
      <p:ext uri="{BB962C8B-B14F-4D97-AF65-F5344CB8AC3E}">
        <p14:creationId xmlns:p14="http://schemas.microsoft.com/office/powerpoint/2010/main" val="2321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pic>
        <p:nvPicPr>
          <p:cNvPr id="11267" name="Picture 4" descr="Filter oversik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-120650"/>
            <a:ext cx="9324975" cy="6994525"/>
          </a:xfrm>
          <a:noFill/>
        </p:spPr>
      </p:pic>
    </p:spTree>
    <p:extLst>
      <p:ext uri="{BB962C8B-B14F-4D97-AF65-F5344CB8AC3E}">
        <p14:creationId xmlns:p14="http://schemas.microsoft.com/office/powerpoint/2010/main" val="364024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pPr algn="ctr"/>
            <a:r>
              <a:rPr lang="nb-NO" altLang="nb-NO" dirty="0" err="1"/>
              <a:t>Typical</a:t>
            </a:r>
            <a:r>
              <a:rPr lang="nb-NO" altLang="nb-NO" dirty="0"/>
              <a:t> </a:t>
            </a:r>
            <a:r>
              <a:rPr lang="nb-NO" altLang="nb-NO" dirty="0" err="1"/>
              <a:t>results</a:t>
            </a:r>
            <a:r>
              <a:rPr lang="nb-NO" altLang="nb-NO" dirty="0"/>
              <a:t> (2014)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052736"/>
          <a:ext cx="8362952" cy="532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92">
                <a:tc>
                  <a:txBody>
                    <a:bodyPr/>
                    <a:lstStyle/>
                    <a:p>
                      <a:pPr algn="ctr"/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Inlet</a:t>
                      </a:r>
                    </a:p>
                    <a:p>
                      <a:pPr algn="ctr"/>
                      <a:r>
                        <a:rPr lang="nb-NO" sz="1800" dirty="0"/>
                        <a:t>(mg/l)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Effluent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(mg/l)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Removal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eff</a:t>
                      </a:r>
                      <a:r>
                        <a:rPr lang="nb-NO" sz="1800" dirty="0"/>
                        <a:t>. (%)*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r>
                        <a:rPr lang="nb-NO" sz="1800" dirty="0" err="1"/>
                        <a:t>Tot-P</a:t>
                      </a:r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3,5</a:t>
                      </a:r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0,30</a:t>
                      </a:r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91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r>
                        <a:rPr lang="nb-NO" sz="1800" dirty="0" err="1"/>
                        <a:t>Tot-N</a:t>
                      </a:r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27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8.6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68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r>
                        <a:rPr lang="nb-NO" sz="1800" dirty="0"/>
                        <a:t>COD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403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36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91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r>
                        <a:rPr lang="nb-NO" sz="1600" baseline="0" dirty="0"/>
                        <a:t>BOD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132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3.5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97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7">
                <a:tc gridSpan="2"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6" marR="91436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mill. m</a:t>
                      </a:r>
                      <a:r>
                        <a:rPr lang="nb-NO" sz="1800" baseline="30000" dirty="0"/>
                        <a:t>3</a:t>
                      </a:r>
                      <a:endParaRPr lang="nb-NO" sz="1800" b="1" baseline="300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846">
                <a:tc gridSpan="2">
                  <a:txBody>
                    <a:bodyPr/>
                    <a:lstStyle/>
                    <a:p>
                      <a:r>
                        <a:rPr lang="nb-NO" sz="1800" dirty="0" err="1"/>
                        <a:t>Wastewater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production</a:t>
                      </a:r>
                      <a:endParaRPr lang="nb-NO" sz="1800" dirty="0"/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53</a:t>
                      </a: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9131">
                <a:tc gridSpan="2">
                  <a:txBody>
                    <a:bodyPr/>
                    <a:lstStyle/>
                    <a:p>
                      <a:r>
                        <a:rPr lang="nb-NO" sz="1800" dirty="0" err="1"/>
                        <a:t>Tertiary</a:t>
                      </a:r>
                      <a:r>
                        <a:rPr lang="nb-NO" sz="1800" dirty="0"/>
                        <a:t> </a:t>
                      </a:r>
                      <a:r>
                        <a:rPr lang="nb-NO" sz="1800" dirty="0" err="1"/>
                        <a:t>treatment</a:t>
                      </a:r>
                      <a:endParaRPr lang="nb-NO" sz="1800" dirty="0"/>
                    </a:p>
                    <a:p>
                      <a:r>
                        <a:rPr lang="nb-NO" sz="1400" dirty="0"/>
                        <a:t>(</a:t>
                      </a:r>
                      <a:r>
                        <a:rPr lang="nb-NO" sz="1400" dirty="0" err="1"/>
                        <a:t>mechanical-chemical-biological</a:t>
                      </a:r>
                      <a:r>
                        <a:rPr lang="nb-NO" sz="1400" dirty="0"/>
                        <a:t>)</a:t>
                      </a:r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42</a:t>
                      </a: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9131">
                <a:tc gridSpan="2">
                  <a:txBody>
                    <a:bodyPr/>
                    <a:lstStyle/>
                    <a:p>
                      <a:r>
                        <a:rPr lang="nb-NO" sz="1800" baseline="0" dirty="0" err="1"/>
                        <a:t>Secondary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treatment</a:t>
                      </a:r>
                      <a:endParaRPr lang="nb-NO" sz="1800" baseline="0" dirty="0"/>
                    </a:p>
                    <a:p>
                      <a:r>
                        <a:rPr lang="nb-NO" sz="1400" baseline="0" dirty="0"/>
                        <a:t>(</a:t>
                      </a:r>
                      <a:r>
                        <a:rPr lang="nb-NO" sz="1400" baseline="0" dirty="0" err="1"/>
                        <a:t>mechanical-</a:t>
                      </a:r>
                      <a:r>
                        <a:rPr lang="nb-NO" sz="1400" baseline="0" dirty="0"/>
                        <a:t> </a:t>
                      </a:r>
                      <a:r>
                        <a:rPr lang="nb-NO" sz="1400" baseline="0" dirty="0" err="1"/>
                        <a:t>chemical</a:t>
                      </a:r>
                      <a:r>
                        <a:rPr lang="nb-NO" sz="1400" baseline="0" dirty="0"/>
                        <a:t>)</a:t>
                      </a:r>
                      <a:endParaRPr lang="nb-NO" sz="1400" dirty="0"/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9</a:t>
                      </a: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2465">
                <a:tc gridSpan="2">
                  <a:txBody>
                    <a:bodyPr/>
                    <a:lstStyle/>
                    <a:p>
                      <a:r>
                        <a:rPr lang="nb-NO" sz="1800" dirty="0" err="1"/>
                        <a:t>Overflow</a:t>
                      </a:r>
                      <a:endParaRPr lang="nb-NO" sz="1800" dirty="0"/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98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en-US" altLang="nb-NO" sz="3200" dirty="0"/>
              <a:t>Phosphorus and  Nitrogen loads to </a:t>
            </a:r>
            <a:br>
              <a:rPr lang="en-US" altLang="nb-NO" sz="3200" dirty="0"/>
            </a:br>
            <a:r>
              <a:rPr lang="en-US" altLang="nb-NO" sz="3200" dirty="0"/>
              <a:t>Inner </a:t>
            </a:r>
            <a:r>
              <a:rPr lang="en-US" altLang="nb-NO" sz="3200" dirty="0" err="1"/>
              <a:t>Oslofjord</a:t>
            </a:r>
            <a:r>
              <a:rPr lang="en-US" altLang="nb-NO" sz="3200" dirty="0"/>
              <a:t> 1910-2004</a:t>
            </a:r>
            <a:endParaRPr lang="nb-NO" altLang="nb-NO" sz="3200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8855075" cy="5040313"/>
          </a:xfrm>
          <a:noFill/>
        </p:spPr>
      </p:pic>
    </p:spTree>
    <p:extLst>
      <p:ext uri="{BB962C8B-B14F-4D97-AF65-F5344CB8AC3E}">
        <p14:creationId xmlns:p14="http://schemas.microsoft.com/office/powerpoint/2010/main" val="200909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691197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err="1"/>
              <a:t>Oxygen</a:t>
            </a:r>
            <a:r>
              <a:rPr lang="nb-NO" altLang="nb-NO" dirty="0"/>
              <a:t> </a:t>
            </a:r>
            <a:r>
              <a:rPr lang="nb-NO" altLang="nb-NO" dirty="0" err="1"/>
              <a:t>level</a:t>
            </a:r>
            <a:r>
              <a:rPr lang="nb-NO" altLang="nb-NO" dirty="0"/>
              <a:t> in </a:t>
            </a:r>
            <a:r>
              <a:rPr lang="nb-NO" altLang="nb-NO" dirty="0" err="1"/>
              <a:t>the</a:t>
            </a:r>
            <a:r>
              <a:rPr lang="nb-NO" altLang="nb-NO" dirty="0"/>
              <a:t> fjord </a:t>
            </a:r>
            <a:r>
              <a:rPr lang="nb-NO" altLang="nb-NO" dirty="0" err="1"/>
              <a:t>outside</a:t>
            </a:r>
            <a:r>
              <a:rPr lang="nb-NO" altLang="nb-NO" dirty="0"/>
              <a:t> Bekkelaget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81150"/>
            <a:ext cx="8893175" cy="4775200"/>
          </a:xfrm>
          <a:noFill/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7019925" y="4868863"/>
            <a:ext cx="936625" cy="10080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31239" y="5805486"/>
            <a:ext cx="3977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 dirty="0" smtClean="0"/>
              <a:t>Present </a:t>
            </a:r>
            <a:r>
              <a:rPr lang="nb-NO" altLang="nb-NO" b="1" dirty="0"/>
              <a:t>plant in </a:t>
            </a:r>
            <a:r>
              <a:rPr lang="nb-NO" altLang="nb-NO" b="1" dirty="0" err="1"/>
              <a:t>operation</a:t>
            </a:r>
            <a:endParaRPr lang="nb-NO" altLang="nb-NO" b="1" dirty="0"/>
          </a:p>
        </p:txBody>
      </p:sp>
    </p:spTree>
    <p:extLst>
      <p:ext uri="{BB962C8B-B14F-4D97-AF65-F5344CB8AC3E}">
        <p14:creationId xmlns:p14="http://schemas.microsoft.com/office/powerpoint/2010/main" val="123022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nb-NO" dirty="0"/>
              <a:t>Upgraded biogas (</a:t>
            </a:r>
            <a:r>
              <a:rPr lang="en-US" altLang="nb-NO" dirty="0" err="1"/>
              <a:t>biomethane</a:t>
            </a:r>
            <a:r>
              <a:rPr lang="en-US" altLang="nb-NO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marL="630238" indent="-361950">
              <a:spcAft>
                <a:spcPts val="1200"/>
              </a:spcAft>
              <a:buFont typeface="Wingdings" pitchFamily="2" charset="2"/>
              <a:buChar char="S"/>
              <a:defRPr/>
            </a:pPr>
            <a:r>
              <a:rPr lang="en-US" sz="1800" dirty="0"/>
              <a:t>Biogas </a:t>
            </a:r>
            <a:r>
              <a:rPr lang="nb-NO" sz="1800" dirty="0"/>
              <a:t>= CH</a:t>
            </a:r>
            <a:r>
              <a:rPr lang="nb-NO" sz="1800" baseline="-25000" dirty="0"/>
              <a:t>4</a:t>
            </a:r>
            <a:r>
              <a:rPr lang="nb-NO" sz="1800" dirty="0"/>
              <a:t> + CO</a:t>
            </a:r>
            <a:r>
              <a:rPr lang="nb-NO" sz="1800" baseline="-25000" dirty="0"/>
              <a:t>2</a:t>
            </a:r>
            <a:r>
              <a:rPr lang="nb-NO" sz="1800" dirty="0"/>
              <a:t> +H</a:t>
            </a:r>
            <a:r>
              <a:rPr lang="nb-NO" sz="1800" baseline="-25000" dirty="0"/>
              <a:t>2</a:t>
            </a:r>
            <a:r>
              <a:rPr lang="nb-NO" sz="1800" dirty="0"/>
              <a:t>S ++ </a:t>
            </a:r>
            <a:r>
              <a:rPr lang="en-US" sz="1800" dirty="0"/>
              <a:t>some pollutions</a:t>
            </a:r>
          </a:p>
          <a:p>
            <a:pPr marL="630238" indent="-361950">
              <a:spcAft>
                <a:spcPts val="1200"/>
              </a:spcAft>
              <a:buFont typeface="Wingdings" pitchFamily="2" charset="2"/>
              <a:buChar char="S"/>
              <a:defRPr/>
            </a:pPr>
            <a:r>
              <a:rPr lang="en-US" sz="1800" dirty="0"/>
              <a:t>Fuel = </a:t>
            </a:r>
            <a:r>
              <a:rPr lang="en-US" sz="1800" dirty="0" err="1"/>
              <a:t>Biomethane</a:t>
            </a:r>
            <a:r>
              <a:rPr lang="en-US" sz="1800" dirty="0"/>
              <a:t> = </a:t>
            </a:r>
            <a:r>
              <a:rPr lang="en-US" sz="1800" dirty="0" err="1"/>
              <a:t>CH</a:t>
            </a:r>
            <a:r>
              <a:rPr lang="en-US" sz="1800" baseline="-25000" dirty="0" err="1"/>
              <a:t>4</a:t>
            </a:r>
            <a:r>
              <a:rPr lang="en-US" sz="1800" dirty="0"/>
              <a:t>, remove CO</a:t>
            </a:r>
            <a:r>
              <a:rPr lang="en-US" sz="1800" baseline="-25000" dirty="0"/>
              <a:t>2</a:t>
            </a:r>
            <a:r>
              <a:rPr lang="en-US" sz="1800" dirty="0"/>
              <a:t> +H</a:t>
            </a:r>
            <a:r>
              <a:rPr lang="en-US" sz="1800" baseline="-25000" dirty="0"/>
              <a:t>2</a:t>
            </a:r>
            <a:r>
              <a:rPr lang="en-US" sz="1800" dirty="0"/>
              <a:t>S ++</a:t>
            </a:r>
          </a:p>
          <a:p>
            <a:pPr marL="630238" indent="-361950">
              <a:spcAft>
                <a:spcPts val="1200"/>
              </a:spcAft>
              <a:buFont typeface="Wingdings" pitchFamily="2" charset="2"/>
              <a:buChar char="S"/>
              <a:defRPr/>
            </a:pPr>
            <a:r>
              <a:rPr lang="en-US" sz="1800" dirty="0"/>
              <a:t>The upgrading plant purifies the biogas to </a:t>
            </a:r>
            <a:r>
              <a:rPr lang="en-US" sz="1800" dirty="0" err="1"/>
              <a:t>biomethane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4" name="Avrundet rektangel 3"/>
          <p:cNvSpPr/>
          <p:nvPr/>
        </p:nvSpPr>
        <p:spPr>
          <a:xfrm>
            <a:off x="539750" y="1484313"/>
            <a:ext cx="7858125" cy="1571625"/>
          </a:xfrm>
          <a:prstGeom prst="roundRect">
            <a:avLst/>
          </a:prstGeom>
          <a:solidFill>
            <a:srgbClr val="99FF3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5578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gassklok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b="6532"/>
          <a:stretch>
            <a:fillRect/>
          </a:stretch>
        </p:blipFill>
        <p:spPr bwMode="auto">
          <a:xfrm>
            <a:off x="6119813" y="1268413"/>
            <a:ext cx="30241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+mn-lt"/>
              </a:rPr>
              <a:t>Biogas and Biomethane Production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0" y="1341438"/>
            <a:ext cx="5761038" cy="36004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The thermophilic digestion of the sludge   </a:t>
            </a:r>
          </a:p>
          <a:p>
            <a:pPr marL="0" indent="0" algn="just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produces 3.6 million Nm3/year of biogas. </a:t>
            </a:r>
          </a:p>
          <a:p>
            <a:pPr marL="0" indent="0" algn="just">
              <a:buNone/>
              <a:defRPr/>
            </a:pPr>
            <a:r>
              <a:rPr lang="en-GB" sz="1000" dirty="0">
                <a:solidFill>
                  <a:schemeClr val="tx1"/>
                </a:solidFill>
                <a:latin typeface="Verdana" pitchFamily="34" charset="0"/>
              </a:rPr>
              <a:t> 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By upgrading biogas to </a:t>
            </a:r>
            <a:r>
              <a:rPr lang="en-GB" sz="1800" dirty="0" err="1">
                <a:solidFill>
                  <a:schemeClr val="tx1"/>
                </a:solidFill>
                <a:latin typeface="Verdana" pitchFamily="34" charset="0"/>
              </a:rPr>
              <a:t>biomethane</a:t>
            </a: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, the  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amount of biomethane produced 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corresponds to 2.2 million litres of diesel 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equivalent. This is enough to replace 80   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buses powered by diesel with 80 buses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powered by biomethane. 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This is around 20 % of the total number of   </a:t>
            </a:r>
          </a:p>
          <a:p>
            <a:pPr marL="0" indent="0" algn="l"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   buses operating in Oslo </a:t>
            </a:r>
          </a:p>
        </p:txBody>
      </p:sp>
      <p:pic>
        <p:nvPicPr>
          <p:cNvPr id="13317" name="Bilde 4" descr="biogass 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4166" b="7291"/>
          <a:stretch>
            <a:fillRect/>
          </a:stretch>
        </p:blipFill>
        <p:spPr bwMode="auto">
          <a:xfrm>
            <a:off x="6118225" y="4005263"/>
            <a:ext cx="30257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256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>
                <a:latin typeface="+mn-lt"/>
              </a:rPr>
              <a:t>The impact on Greenhouse emission for Oslo</a:t>
            </a:r>
            <a:endParaRPr lang="nb-NO" sz="3600" dirty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7" y="1916832"/>
            <a:ext cx="82819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kern="0" dirty="0">
                <a:latin typeface="Verdana" pitchFamily="34" charset="0"/>
              </a:rPr>
              <a:t>CO</a:t>
            </a:r>
            <a:r>
              <a:rPr lang="en-GB" sz="2400" kern="0" baseline="-25000" dirty="0">
                <a:latin typeface="Verdana" pitchFamily="34" charset="0"/>
              </a:rPr>
              <a:t>2</a:t>
            </a:r>
            <a:r>
              <a:rPr lang="en-GB" sz="2400" kern="0" baseline="30000" dirty="0">
                <a:latin typeface="Verdana" pitchFamily="34" charset="0"/>
              </a:rPr>
              <a:t> </a:t>
            </a:r>
            <a:r>
              <a:rPr lang="en-GB" sz="2400" kern="0" dirty="0">
                <a:latin typeface="Verdana" pitchFamily="34" charset="0"/>
              </a:rPr>
              <a:t>emissions from private and public transport is approximately 50- 80% of the total emissions in the city of Oslo.</a:t>
            </a:r>
            <a:br>
              <a:rPr lang="en-GB" sz="2400" kern="0" dirty="0">
                <a:latin typeface="Verdana" pitchFamily="34" charset="0"/>
              </a:rPr>
            </a:br>
            <a:endParaRPr lang="en-GB" sz="2400" kern="0" dirty="0">
              <a:latin typeface="Verdan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kern="0" dirty="0">
                <a:latin typeface="Verdana" pitchFamily="34" charset="0"/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u="sng" kern="0" dirty="0">
                <a:latin typeface="Verdana" pitchFamily="34" charset="0"/>
              </a:rPr>
              <a:t>The City of Oslo’s main goal is: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400" u="sng" kern="0" dirty="0">
              <a:latin typeface="Verdana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400" kern="0" dirty="0">
                <a:latin typeface="Verdana" pitchFamily="34" charset="0"/>
              </a:rPr>
              <a:t>To cut 50% of greenhouse emissions by the year 2030.</a:t>
            </a:r>
          </a:p>
        </p:txBody>
      </p:sp>
    </p:spTree>
    <p:extLst>
      <p:ext uri="{BB962C8B-B14F-4D97-AF65-F5344CB8AC3E}">
        <p14:creationId xmlns:p14="http://schemas.microsoft.com/office/powerpoint/2010/main" val="255380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e 4" descr="pic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3561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600" dirty="0">
                <a:latin typeface="+mn-lt"/>
                <a:ea typeface="+mn-ea"/>
                <a:cs typeface="+mn-cs"/>
              </a:rPr>
              <a:t>Why use biomethane as vehicle fuel 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0" y="1196975"/>
            <a:ext cx="4392613" cy="566102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It is </a:t>
            </a:r>
            <a:r>
              <a:rPr lang="sv-SE" sz="1400" dirty="0">
                <a:solidFill>
                  <a:schemeClr val="tx1"/>
                </a:solidFill>
                <a:latin typeface="Verdana" pitchFamily="34" charset="0"/>
              </a:rPr>
              <a:t>an </a:t>
            </a:r>
            <a:r>
              <a:rPr lang="sv-SE" sz="1400">
                <a:solidFill>
                  <a:schemeClr val="tx1"/>
                </a:solidFill>
                <a:latin typeface="Verdana" pitchFamily="34" charset="0"/>
              </a:rPr>
              <a:t>environmental friendly, </a:t>
            </a:r>
            <a:r>
              <a:rPr lang="sv-SE" sz="1400" dirty="0">
                <a:solidFill>
                  <a:schemeClr val="tx1"/>
                </a:solidFill>
                <a:latin typeface="Verdana" pitchFamily="34" charset="0"/>
              </a:rPr>
              <a:t>carbon neutral vehicle fuel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77 % of NO</a:t>
            </a:r>
            <a:r>
              <a:rPr lang="en-GB" sz="1400" baseline="-25000" dirty="0">
                <a:solidFill>
                  <a:schemeClr val="tx1"/>
                </a:solidFill>
                <a:latin typeface="Verdana" pitchFamily="34" charset="0"/>
              </a:rPr>
              <a:t>x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 emissions is reduced when   using bio-methane powered vehicle fuel as    compared to diesel powered vehicle.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98 % of particulate matters emissions is    reduced when using bio-methane powered    vehicle fuel as compared to diesel powered    vehicle    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There is a considerable noise reduction of   92 % when using bio-methane powered   vehicles as compared to diesel powered   vehicles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An improvement of the air quality in the     city when using bio-methane powered     vehicles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Offers the potential for future large scale    use of renewable and sustainable </a:t>
            </a:r>
            <a:r>
              <a:rPr lang="en-US" sz="1400" dirty="0" err="1">
                <a:solidFill>
                  <a:schemeClr val="tx1"/>
                </a:solidFill>
                <a:latin typeface="Verdana" pitchFamily="34" charset="0"/>
              </a:rPr>
              <a:t>biomethane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 as vehicle fuel</a:t>
            </a: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Wingdings" pitchFamily="2" charset="2"/>
              <a:buChar char="§"/>
              <a:defRPr/>
            </a:pPr>
            <a:endParaRPr lang="nb-NO" sz="1800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Wingdings" pitchFamily="2" charset="2"/>
              <a:buChar char="§"/>
              <a:defRPr/>
            </a:pPr>
            <a:endParaRPr lang="en-GB" sz="1800" dirty="0">
              <a:latin typeface="Verdana" pitchFamily="34" charset="0"/>
            </a:endParaRPr>
          </a:p>
          <a:p>
            <a:pPr algn="l">
              <a:buFont typeface="Wingdings" pitchFamily="2" charset="2"/>
              <a:buChar char="§"/>
              <a:defRPr/>
            </a:pPr>
            <a:endParaRPr lang="en-GB" sz="1800" dirty="0">
              <a:latin typeface="Verdana" pitchFamily="34" charset="0"/>
            </a:endParaRPr>
          </a:p>
          <a:p>
            <a:pPr algn="l">
              <a:buFont typeface="Wingdings" pitchFamily="2" charset="2"/>
              <a:buChar char="§"/>
              <a:defRPr/>
            </a:pPr>
            <a:endParaRPr lang="en-GB" sz="1800" dirty="0">
              <a:latin typeface="Verdana" pitchFamily="34" charset="0"/>
            </a:endParaRPr>
          </a:p>
        </p:txBody>
      </p:sp>
      <p:pic>
        <p:nvPicPr>
          <p:cNvPr id="15365" name="Picture 17" descr="V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067425"/>
            <a:ext cx="781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C:\Documents and Settings\rae\Skrivebord\W-E-X\pic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42846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9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WWTPs</a:t>
            </a:r>
            <a:r>
              <a:rPr lang="en-GB" dirty="0"/>
              <a:t> in Oslo</a:t>
            </a:r>
          </a:p>
          <a:p>
            <a:r>
              <a:rPr lang="en-GB" dirty="0"/>
              <a:t>The present </a:t>
            </a:r>
            <a:r>
              <a:rPr lang="en-GB" dirty="0" err="1"/>
              <a:t>Bekkelaget</a:t>
            </a:r>
            <a:r>
              <a:rPr lang="en-GB" dirty="0"/>
              <a:t> </a:t>
            </a:r>
            <a:r>
              <a:rPr lang="en-GB" dirty="0" err="1"/>
              <a:t>WWTP</a:t>
            </a:r>
            <a:endParaRPr lang="en-GB" dirty="0"/>
          </a:p>
          <a:p>
            <a:r>
              <a:rPr lang="en-GB" dirty="0"/>
              <a:t>Biogas</a:t>
            </a:r>
          </a:p>
          <a:p>
            <a:r>
              <a:rPr lang="en-GB" dirty="0" err="1"/>
              <a:t>CSO</a:t>
            </a:r>
            <a:r>
              <a:rPr lang="en-GB" dirty="0"/>
              <a:t> </a:t>
            </a:r>
            <a:r>
              <a:rPr lang="en-GB" dirty="0" smtClean="0"/>
              <a:t>reduction</a:t>
            </a:r>
          </a:p>
          <a:p>
            <a:r>
              <a:rPr lang="en-GB" dirty="0" err="1" smtClean="0"/>
              <a:t>Deammon</a:t>
            </a:r>
            <a:endParaRPr lang="en-GB" dirty="0"/>
          </a:p>
          <a:p>
            <a:r>
              <a:rPr lang="en-GB" dirty="0"/>
              <a:t>Plant extension</a:t>
            </a:r>
          </a:p>
        </p:txBody>
      </p:sp>
    </p:spTree>
    <p:extLst>
      <p:ext uri="{BB962C8B-B14F-4D97-AF65-F5344CB8AC3E}">
        <p14:creationId xmlns:p14="http://schemas.microsoft.com/office/powerpoint/2010/main" val="334502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lassholder for innhold 3"/>
          <p:cNvPicPr>
            <a:picLocks noGrp="1"/>
          </p:cNvPicPr>
          <p:nvPr>
            <p:ph idx="1"/>
          </p:nvPr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" t="13271" r="18594" b="33492"/>
          <a:stretch>
            <a:fillRect/>
          </a:stretch>
        </p:blipFill>
        <p:spPr>
          <a:xfrm>
            <a:off x="395288" y="1989138"/>
            <a:ext cx="8353425" cy="3960812"/>
          </a:xfrm>
        </p:spPr>
      </p:pic>
      <p:sp>
        <p:nvSpPr>
          <p:cNvPr id="2355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b-NO" sz="2800" dirty="0"/>
              <a:t> </a:t>
            </a:r>
            <a:r>
              <a:rPr lang="en-US" altLang="nb-NO" dirty="0"/>
              <a:t>Inlet flow variations</a:t>
            </a:r>
          </a:p>
        </p:txBody>
      </p:sp>
    </p:spTree>
    <p:extLst>
      <p:ext uri="{BB962C8B-B14F-4D97-AF65-F5344CB8AC3E}">
        <p14:creationId xmlns:p14="http://schemas.microsoft.com/office/powerpoint/2010/main" val="145142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Midgardsormen</a:t>
            </a:r>
            <a:r>
              <a:rPr lang="en-GB" dirty="0"/>
              <a:t> transport system and storage/equalisation basin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purpose: Reduce </a:t>
            </a:r>
            <a:r>
              <a:rPr lang="en-GB" dirty="0" err="1"/>
              <a:t>CSO</a:t>
            </a:r>
            <a:r>
              <a:rPr lang="en-GB" dirty="0"/>
              <a:t> operation</a:t>
            </a:r>
          </a:p>
          <a:p>
            <a:r>
              <a:rPr lang="en-GB" dirty="0"/>
              <a:t>Combination of tunnels, shafts and (large) pipes</a:t>
            </a:r>
          </a:p>
          <a:p>
            <a:r>
              <a:rPr lang="en-GB" dirty="0" smtClean="0"/>
              <a:t>Tested </a:t>
            </a:r>
            <a:r>
              <a:rPr lang="en-GB" dirty="0"/>
              <a:t>2014, in operation from 2015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9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2" descr="130524_-OVA_Midgormen_fargekod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0"/>
            <a:ext cx="747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7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5123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5124" name="Picture 2" descr="O:\Prosjekter\Fellesprosjekter\Hovedplan avløp\MIDGARDSORMEN\NY STRUKTUR\Bilder\Delprosjekt A juni 2012\Delprosjekt A juni 2012 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3915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84950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6147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6148" name="Plassholder for innhol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6149" name="Plassholder for innhol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6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7171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7172" name="Picture 2" descr="O:\Prosjekter\Fellesprosjekter\Hovedplan avløp\MIDGARDSORMEN\NY STRUKTUR\OVERORDNET\Kommunikasjon\Informasjon\Bilder\Fra fotograf i Bjørvika\IMG_3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5888"/>
            <a:ext cx="9213851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01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nglish.logisticon.com/img_content/algemeen/Demon_principe_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59" cy="49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7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english.logisticon.com/img_content/algemeen/Demon_princip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836712"/>
            <a:ext cx="8909646" cy="52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7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Deammon</a:t>
            </a:r>
            <a:r>
              <a:rPr lang="en-GB" dirty="0"/>
              <a:t> at </a:t>
            </a:r>
            <a:r>
              <a:rPr lang="en-GB" dirty="0" err="1"/>
              <a:t>Bekkelaget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816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Treatment of reject water from dewatering</a:t>
            </a:r>
          </a:p>
          <a:p>
            <a:r>
              <a:rPr lang="en-GB" sz="2000" dirty="0" smtClean="0"/>
              <a:t>This </a:t>
            </a:r>
            <a:r>
              <a:rPr lang="en-GB" sz="2000" dirty="0"/>
              <a:t>will increase the plant’s capacity for N-removal by 15-20 </a:t>
            </a:r>
            <a:r>
              <a:rPr lang="en-GB" sz="2000" dirty="0" smtClean="0"/>
              <a:t>%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6682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7A4992-F3F3-46F2-A262-319689C6789F}" type="slidenum">
              <a:rPr lang="nb-NO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nb-NO" altLang="nb-NO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6408738" cy="935038"/>
          </a:xfrm>
        </p:spPr>
        <p:txBody>
          <a:bodyPr/>
          <a:lstStyle/>
          <a:p>
            <a:pPr algn="ctr" defTabSz="1019175" eaLnBrk="1" hangingPunct="1"/>
            <a:r>
              <a:rPr lang="en-US" altLang="nb-NO" dirty="0"/>
              <a:t>Challenges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492250"/>
            <a:ext cx="7772400" cy="4876800"/>
          </a:xfrm>
        </p:spPr>
        <p:txBody>
          <a:bodyPr/>
          <a:lstStyle/>
          <a:p>
            <a:pPr marL="0" indent="0" defTabSz="361950">
              <a:lnSpc>
                <a:spcPct val="90000"/>
              </a:lnSpc>
              <a:buNone/>
            </a:pPr>
            <a:r>
              <a:rPr lang="en-US" altLang="nb-NO" sz="2000" b="1" dirty="0"/>
              <a:t>New demands from 01.01.2009:</a:t>
            </a:r>
          </a:p>
          <a:p>
            <a:pPr defTabSz="361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b-NO" sz="1800" dirty="0"/>
              <a:t>Nitrogen			</a:t>
            </a:r>
            <a:r>
              <a:rPr lang="en-US" altLang="nb-NO" sz="1800" dirty="0" smtClean="0"/>
              <a:t>70</a:t>
            </a:r>
            <a:r>
              <a:rPr lang="en-US" altLang="nb-NO" sz="1800" dirty="0"/>
              <a:t>% of all nitrogen must be removed</a:t>
            </a:r>
          </a:p>
          <a:p>
            <a:pPr defTabSz="361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b-NO" sz="1800" dirty="0"/>
              <a:t>Phosphorus:		90% of all phosphorus must be removed</a:t>
            </a:r>
          </a:p>
          <a:p>
            <a:pPr defTabSz="361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b-NO" sz="1800" dirty="0"/>
              <a:t>Organic matters:	70% of organic matters as </a:t>
            </a:r>
            <a:r>
              <a:rPr lang="en-US" altLang="nb-NO" sz="1800" dirty="0" err="1"/>
              <a:t>BOD</a:t>
            </a:r>
            <a:r>
              <a:rPr lang="en-US" altLang="nb-NO" sz="1800" baseline="-25000" dirty="0" err="1"/>
              <a:t>5,</a:t>
            </a:r>
            <a:r>
              <a:rPr lang="en-US" altLang="nb-NO" sz="1800" dirty="0" err="1"/>
              <a:t>must</a:t>
            </a:r>
            <a:r>
              <a:rPr lang="en-US" altLang="nb-NO" sz="1800" dirty="0"/>
              <a:t> </a:t>
            </a:r>
            <a:r>
              <a:rPr lang="en-US" altLang="nb-NO" sz="1800" dirty="0" smtClean="0"/>
              <a:t>be </a:t>
            </a:r>
            <a:r>
              <a:rPr lang="en-US" altLang="nb-NO" sz="1800" dirty="0"/>
              <a:t>		</a:t>
            </a:r>
            <a:r>
              <a:rPr lang="en-US" altLang="nb-NO" sz="1800" dirty="0" smtClean="0"/>
              <a:t>removed</a:t>
            </a:r>
            <a:endParaRPr lang="en-US" altLang="nb-NO" sz="1800" dirty="0"/>
          </a:p>
          <a:p>
            <a:pPr defTabSz="361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b-NO" sz="1800" dirty="0"/>
              <a:t>The total amount of overflow must be less than 2% of the total loads of nitrogen, phosphorus and organic matters</a:t>
            </a:r>
          </a:p>
          <a:p>
            <a:pPr marL="825500" lvl="1" indent="-315913" defTabSz="361950" eaLnBrk="1" hangingPunct="1">
              <a:lnSpc>
                <a:spcPct val="90000"/>
              </a:lnSpc>
              <a:buFontTx/>
              <a:buNone/>
            </a:pPr>
            <a:endParaRPr lang="en-US" altLang="nb-NO" sz="1600" i="1" dirty="0"/>
          </a:p>
          <a:p>
            <a:pPr marL="382588" indent="-382588" defTabSz="361950" eaLnBrk="1" hangingPunct="1">
              <a:lnSpc>
                <a:spcPct val="90000"/>
              </a:lnSpc>
              <a:buFontTx/>
              <a:buNone/>
            </a:pPr>
            <a:r>
              <a:rPr lang="en-US" altLang="nb-NO" sz="2000" dirty="0"/>
              <a:t>These new demands together with increasing load to the plant will cause some challenges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180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The plant </a:t>
            </a:r>
            <a:r>
              <a:rPr lang="nb-NO" sz="3200" dirty="0" err="1"/>
              <a:t>was</a:t>
            </a:r>
            <a:r>
              <a:rPr lang="nb-NO" sz="3200" dirty="0"/>
              <a:t> </a:t>
            </a:r>
            <a:r>
              <a:rPr lang="nb-NO" sz="3200" dirty="0" err="1"/>
              <a:t>buildt</a:t>
            </a:r>
            <a:r>
              <a:rPr lang="nb-NO" sz="3200" dirty="0"/>
              <a:t> </a:t>
            </a:r>
            <a:r>
              <a:rPr lang="nb-NO" sz="3200" dirty="0" err="1"/>
              <a:t>because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contamination</a:t>
            </a:r>
            <a:r>
              <a:rPr lang="nb-NO" sz="3200" dirty="0"/>
              <a:t> in </a:t>
            </a:r>
            <a:r>
              <a:rPr lang="nb-NO" sz="3200" dirty="0" err="1"/>
              <a:t>the</a:t>
            </a:r>
            <a:r>
              <a:rPr lang="nb-NO" sz="3200" dirty="0"/>
              <a:t> fjord and in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harbour</a:t>
            </a:r>
            <a:r>
              <a:rPr lang="nb-NO" sz="3200" dirty="0"/>
              <a:t> area in </a:t>
            </a:r>
            <a:r>
              <a:rPr lang="nb-NO" sz="3200" dirty="0" err="1"/>
              <a:t>particular</a:t>
            </a:r>
            <a:endParaRPr lang="nb-NO" sz="3200" dirty="0"/>
          </a:p>
        </p:txBody>
      </p:sp>
      <p:sp>
        <p:nvSpPr>
          <p:cNvPr id="20482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8798FE-F037-4372-8B8F-50130492AB6E}" type="slidenum">
              <a:rPr lang="nb-NO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nb-NO" altLang="nb-NO" sz="140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30174" r="8377" b="20819"/>
          <a:stretch>
            <a:fillRect/>
          </a:stretch>
        </p:blipFill>
        <p:spPr>
          <a:xfrm>
            <a:off x="797746" y="1728320"/>
            <a:ext cx="8351837" cy="5146675"/>
          </a:xfrm>
          <a:noFill/>
        </p:spPr>
      </p:pic>
    </p:spTree>
    <p:extLst>
      <p:ext uri="{BB962C8B-B14F-4D97-AF65-F5344CB8AC3E}">
        <p14:creationId xmlns:p14="http://schemas.microsoft.com/office/powerpoint/2010/main" val="305758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593624" y="450057"/>
            <a:ext cx="8229600" cy="891381"/>
          </a:xfrm>
        </p:spPr>
        <p:txBody>
          <a:bodyPr/>
          <a:lstStyle/>
          <a:p>
            <a:r>
              <a:rPr lang="nb-NO" altLang="nb-NO" dirty="0"/>
              <a:t>BRA 2017 / 2030</a:t>
            </a:r>
          </a:p>
        </p:txBody>
      </p:sp>
      <p:sp>
        <p:nvSpPr>
          <p:cNvPr id="5" name="Rektangel 4"/>
          <p:cNvSpPr/>
          <p:nvPr/>
        </p:nvSpPr>
        <p:spPr>
          <a:xfrm rot="3389543">
            <a:off x="5980112" y="4070351"/>
            <a:ext cx="1243013" cy="266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" name="Rektangel 5"/>
          <p:cNvSpPr/>
          <p:nvPr/>
        </p:nvSpPr>
        <p:spPr>
          <a:xfrm rot="5400000">
            <a:off x="1376363" y="144463"/>
            <a:ext cx="503237" cy="289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Rektangel 6"/>
          <p:cNvSpPr/>
          <p:nvPr/>
        </p:nvSpPr>
        <p:spPr>
          <a:xfrm rot="5400000">
            <a:off x="2528094" y="5156994"/>
            <a:ext cx="504825" cy="289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/>
          <p:cNvSpPr/>
          <p:nvPr/>
        </p:nvSpPr>
        <p:spPr>
          <a:xfrm rot="5400000">
            <a:off x="7519194" y="5233194"/>
            <a:ext cx="549275" cy="270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Rektangel 8"/>
          <p:cNvSpPr/>
          <p:nvPr/>
        </p:nvSpPr>
        <p:spPr>
          <a:xfrm rot="8784286">
            <a:off x="7018338" y="2446338"/>
            <a:ext cx="706437" cy="289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/>
          <p:cNvSpPr/>
          <p:nvPr/>
        </p:nvSpPr>
        <p:spPr>
          <a:xfrm rot="3641102">
            <a:off x="5471319" y="5722144"/>
            <a:ext cx="687388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345" name="Plassholder for innhol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5943" r="4617" b="9654"/>
          <a:stretch>
            <a:fillRect/>
          </a:stretch>
        </p:blipFill>
        <p:spPr bwMode="auto">
          <a:xfrm>
            <a:off x="539750" y="1209501"/>
            <a:ext cx="7894638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 rot="19496855">
            <a:off x="3443288" y="3122613"/>
            <a:ext cx="4032250" cy="1855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3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oerenga_sjoebad_badeplass_oslo_oversi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415637"/>
            <a:ext cx="7658792" cy="57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>
                <a:latin typeface="+mn-lt"/>
              </a:rPr>
              <a:t>Converting Sewage (Trash)  into Valuable Treasure</a:t>
            </a:r>
          </a:p>
        </p:txBody>
      </p:sp>
      <p:graphicFrame>
        <p:nvGraphicFramePr>
          <p:cNvPr id="4" name="Plassholder for innhold 9"/>
          <p:cNvGraphicFramePr>
            <a:graphicFrameLocks/>
          </p:cNvGraphicFramePr>
          <p:nvPr/>
        </p:nvGraphicFramePr>
        <p:xfrm>
          <a:off x="395536" y="1484784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44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539750" y="2636838"/>
            <a:ext cx="8280400" cy="1143000"/>
          </a:xfrm>
        </p:spPr>
        <p:txBody>
          <a:bodyPr/>
          <a:lstStyle/>
          <a:p>
            <a:r>
              <a:rPr lang="nb-NO" altLang="nb-NO" sz="2400" b="1">
                <a:latin typeface="Verdana" pitchFamily="34" charset="0"/>
              </a:rPr>
              <a:t>THANK YOU FOR YOUR ATTENTION</a:t>
            </a:r>
            <a:r>
              <a:rPr lang="nb-NO" altLang="nb-NO" sz="2400">
                <a:latin typeface="Verdan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97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 txBox="1">
            <a:spLocks/>
          </p:cNvSpPr>
          <p:nvPr/>
        </p:nvSpPr>
        <p:spPr bwMode="auto">
          <a:xfrm>
            <a:off x="1108075" y="526656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4000" dirty="0">
                <a:latin typeface="+mn-lt"/>
              </a:rPr>
              <a:t>The Main Sewerage System of the inner Oslo fjord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4121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3779838" y="6011863"/>
            <a:ext cx="4068762" cy="846137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  <a:ln w="317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nb-NO" sz="1400" b="1" dirty="0">
                <a:solidFill>
                  <a:schemeClr val="bg1"/>
                </a:solidFill>
                <a:latin typeface="Times" charset="0"/>
              </a:rPr>
              <a:t>Bekkelaget WWTP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Times" charset="0"/>
              </a:rPr>
              <a:t>Norway’s second largest </a:t>
            </a:r>
            <a:r>
              <a:rPr lang="en-US" sz="1400">
                <a:solidFill>
                  <a:schemeClr val="bg1"/>
                </a:solidFill>
                <a:latin typeface="Times" charset="0"/>
              </a:rPr>
              <a:t>WWTP , </a:t>
            </a:r>
            <a:r>
              <a:rPr lang="en-US" sz="1400" dirty="0">
                <a:solidFill>
                  <a:schemeClr val="bg1"/>
                </a:solidFill>
                <a:latin typeface="Times" charset="0"/>
              </a:rPr>
              <a:t>Treats wastewater from Oslo’s  </a:t>
            </a:r>
            <a:r>
              <a:rPr lang="en-US" sz="1400">
                <a:solidFill>
                  <a:schemeClr val="bg1"/>
                </a:solidFill>
                <a:latin typeface="Times" charset="0"/>
              </a:rPr>
              <a:t>eastern parts, </a:t>
            </a:r>
            <a:r>
              <a:rPr lang="en-US" sz="1400" dirty="0">
                <a:solidFill>
                  <a:schemeClr val="bg1"/>
                </a:solidFill>
                <a:latin typeface="Times" charset="0"/>
              </a:rPr>
              <a:t>approx. 290.000 p.e.</a:t>
            </a:r>
          </a:p>
        </p:txBody>
      </p:sp>
      <p:cxnSp>
        <p:nvCxnSpPr>
          <p:cNvPr id="13" name="Rett pil 8"/>
          <p:cNvCxnSpPr>
            <a:cxnSpLocks noChangeShapeType="1"/>
          </p:cNvCxnSpPr>
          <p:nvPr/>
        </p:nvCxnSpPr>
        <p:spPr bwMode="auto">
          <a:xfrm rot="5400000" flipH="1" flipV="1">
            <a:off x="3923507" y="4293394"/>
            <a:ext cx="2881312" cy="431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Ellipse 13"/>
          <p:cNvSpPr/>
          <p:nvPr/>
        </p:nvSpPr>
        <p:spPr bwMode="auto">
          <a:xfrm>
            <a:off x="5435600" y="2852738"/>
            <a:ext cx="215900" cy="360362"/>
          </a:xfrm>
          <a:prstGeom prst="ellipse">
            <a:avLst/>
          </a:prstGeom>
          <a:noFill/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nb-NO" b="1" dirty="0">
              <a:solidFill>
                <a:srgbClr val="FF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/>
          <p:cNvSpPr txBox="1">
            <a:spLocks/>
          </p:cNvSpPr>
          <p:nvPr/>
        </p:nvSpPr>
        <p:spPr>
          <a:xfrm>
            <a:off x="282756" y="1630265"/>
            <a:ext cx="5111750" cy="525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 indent="-382588" defTabSz="1019175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cs typeface="Microsoft Sans Serif" pitchFamily="34" charset="0"/>
              </a:rPr>
              <a:t>Currently </a:t>
            </a:r>
            <a:r>
              <a:rPr lang="en-US" sz="1800" dirty="0" err="1">
                <a:cs typeface="Microsoft Sans Serif" pitchFamily="34" charset="0"/>
              </a:rPr>
              <a:t>Bekkelaget</a:t>
            </a:r>
            <a:r>
              <a:rPr lang="en-US" sz="1800" dirty="0">
                <a:cs typeface="Microsoft Sans Serif" pitchFamily="34" charset="0"/>
              </a:rPr>
              <a:t> </a:t>
            </a:r>
            <a:r>
              <a:rPr lang="en-US" sz="1800" dirty="0" err="1">
                <a:cs typeface="Microsoft Sans Serif" pitchFamily="34" charset="0"/>
              </a:rPr>
              <a:t>WWTP</a:t>
            </a:r>
            <a:r>
              <a:rPr lang="en-US" sz="1800" dirty="0">
                <a:cs typeface="Microsoft Sans Serif" pitchFamily="34" charset="0"/>
              </a:rPr>
              <a:t> serves 290 000 </a:t>
            </a:r>
            <a:r>
              <a:rPr lang="en-GB" sz="1800" dirty="0" err="1">
                <a:cs typeface="Microsoft Sans Serif" pitchFamily="34" charset="0"/>
              </a:rPr>
              <a:t>p.e</a:t>
            </a:r>
            <a:r>
              <a:rPr lang="en-US" sz="1800" dirty="0">
                <a:cs typeface="Microsoft Sans Serif" pitchFamily="34" charset="0"/>
              </a:rPr>
              <a:t>. (population equivalent) which is approximately 40% of all wastewater generated in Oslo. </a:t>
            </a:r>
          </a:p>
          <a:p>
            <a:pPr marL="382588" indent="-382588" defTabSz="1019175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cs typeface="Microsoft Sans Serif" pitchFamily="34" charset="0"/>
              </a:rPr>
              <a:t>The plant with nitrogen removal process was placed inside rock caverns and was in operation from 2000. </a:t>
            </a:r>
          </a:p>
          <a:p>
            <a:pPr marL="382588" indent="-382588" defTabSz="1019175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cs typeface="Microsoft Sans Serif" pitchFamily="34" charset="0"/>
              </a:rPr>
              <a:t>Owned by the City of Oslo but operated by a private company</a:t>
            </a:r>
          </a:p>
          <a:p>
            <a:pPr marL="382588" indent="-382588" defTabSz="1019175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cs typeface="Microsoft Sans Serif" pitchFamily="34" charset="0"/>
              </a:rPr>
              <a:t>Average flow rate  approx. 100.000 </a:t>
            </a:r>
            <a:r>
              <a:rPr lang="en-US" sz="1800" dirty="0" err="1">
                <a:cs typeface="Microsoft Sans Serif" pitchFamily="34" charset="0"/>
              </a:rPr>
              <a:t>m</a:t>
            </a:r>
            <a:r>
              <a:rPr lang="en-US" sz="1800" baseline="30000" dirty="0" err="1">
                <a:cs typeface="Microsoft Sans Serif" pitchFamily="34" charset="0"/>
              </a:rPr>
              <a:t>3</a:t>
            </a:r>
            <a:r>
              <a:rPr lang="en-US" sz="1800" dirty="0">
                <a:cs typeface="Microsoft Sans Serif" pitchFamily="34" charset="0"/>
              </a:rPr>
              <a:t>/d and treats approx. 42.2 million </a:t>
            </a:r>
            <a:r>
              <a:rPr lang="en-US" sz="1800" dirty="0" err="1">
                <a:cs typeface="Microsoft Sans Serif" pitchFamily="34" charset="0"/>
              </a:rPr>
              <a:t>m</a:t>
            </a:r>
            <a:r>
              <a:rPr lang="en-US" sz="1800" baseline="30000" dirty="0" err="1">
                <a:cs typeface="Microsoft Sans Serif" pitchFamily="34" charset="0"/>
              </a:rPr>
              <a:t>3</a:t>
            </a:r>
            <a:r>
              <a:rPr lang="en-US" sz="1800" dirty="0">
                <a:cs typeface="Microsoft Sans Serif" pitchFamily="34" charset="0"/>
              </a:rPr>
              <a:t>/year.</a:t>
            </a:r>
          </a:p>
          <a:p>
            <a:pPr lvl="1" defTabSz="10191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Microsoft Sans Serif" pitchFamily="34" charset="0"/>
              </a:rPr>
              <a:t>Discharge </a:t>
            </a:r>
            <a:r>
              <a:rPr lang="en-US" sz="1800" dirty="0" smtClean="0">
                <a:cs typeface="Microsoft Sans Serif" pitchFamily="34" charset="0"/>
              </a:rPr>
              <a:t>permit </a:t>
            </a:r>
            <a:r>
              <a:rPr lang="en-US" sz="1800" dirty="0">
                <a:cs typeface="Microsoft Sans Serif" pitchFamily="34" charset="0"/>
              </a:rPr>
              <a:t>:</a:t>
            </a:r>
          </a:p>
          <a:p>
            <a:pPr lvl="1" defTabSz="10191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Microsoft Sans Serif" pitchFamily="34" charset="0"/>
              </a:rPr>
              <a:t>P-removal  &gt; 90%</a:t>
            </a:r>
          </a:p>
          <a:p>
            <a:pPr lvl="1" defTabSz="10191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Microsoft Sans Serif" pitchFamily="34" charset="0"/>
              </a:rPr>
              <a:t>N-removal  &gt; 70% (including overflow)       </a:t>
            </a:r>
          </a:p>
          <a:p>
            <a:pPr lvl="1" defTabSz="10191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Microsoft Sans Serif" pitchFamily="34" charset="0"/>
              </a:rPr>
              <a:t>Organic matter &gt; 70 %</a:t>
            </a:r>
          </a:p>
          <a:p>
            <a:pPr marL="382588" indent="-382588" defTabSz="1019175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1600" dirty="0">
              <a:solidFill>
                <a:schemeClr val="accent6"/>
              </a:solidFill>
              <a:latin typeface="Verdana" pitchFamily="34" charset="0"/>
              <a:cs typeface="Microsoft Sans Serif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nb-NO" sz="1600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8" name="Tittel 3"/>
          <p:cNvSpPr txBox="1">
            <a:spLocks/>
          </p:cNvSpPr>
          <p:nvPr/>
        </p:nvSpPr>
        <p:spPr>
          <a:xfrm>
            <a:off x="107504" y="828452"/>
            <a:ext cx="8969994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dirty="0" err="1">
                <a:latin typeface="+mn-lt"/>
              </a:rPr>
              <a:t>Bekkelaget</a:t>
            </a:r>
            <a:r>
              <a:rPr lang="en-US" sz="4000" dirty="0">
                <a:latin typeface="+mn-lt"/>
              </a:rPr>
              <a:t>  </a:t>
            </a:r>
            <a:r>
              <a:rPr lang="en-US" sz="4000" dirty="0" err="1">
                <a:latin typeface="+mn-lt"/>
              </a:rPr>
              <a:t>WWTP</a:t>
            </a:r>
            <a:r>
              <a:rPr lang="en-US" sz="4000" dirty="0">
                <a:latin typeface="+mn-lt"/>
              </a:rPr>
              <a:t> – A Brief Overview </a:t>
            </a:r>
          </a:p>
        </p:txBody>
      </p:sp>
    </p:spTree>
    <p:extLst>
      <p:ext uri="{BB962C8B-B14F-4D97-AF65-F5344CB8AC3E}">
        <p14:creationId xmlns:p14="http://schemas.microsoft.com/office/powerpoint/2010/main" val="284168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101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7164388" y="3213100"/>
            <a:ext cx="1008062" cy="8636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5" tIns="45683" rIns="91365" bIns="45683"/>
          <a:lstStyle/>
          <a:p>
            <a:endParaRPr lang="en-GB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8604250" y="4437063"/>
            <a:ext cx="539750" cy="57626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5" tIns="45683" rIns="91365" bIns="45683"/>
          <a:lstStyle/>
          <a:p>
            <a:endParaRPr lang="en-GB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8172450" y="3213100"/>
            <a:ext cx="971550" cy="36036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5" tIns="45683" rIns="91365" bIns="45683"/>
          <a:lstStyle/>
          <a:p>
            <a:endParaRPr lang="en-GB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8243888" y="3213100"/>
            <a:ext cx="900112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5" tIns="45683" rIns="91365" bIns="45683"/>
          <a:lstStyle/>
          <a:p>
            <a:endParaRPr lang="en-GB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092950" y="3789363"/>
            <a:ext cx="1855788" cy="366712"/>
          </a:xfrm>
          <a:prstGeom prst="rect">
            <a:avLst/>
          </a:prstGeom>
          <a:solidFill>
            <a:schemeClr val="accent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b="1"/>
              <a:t>Rock </a:t>
            </a:r>
            <a:r>
              <a:rPr lang="en-US" altLang="nb-NO" sz="1800" b="1"/>
              <a:t>caverns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724525" y="5445125"/>
            <a:ext cx="1079500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5" tIns="45683" rIns="91365" bIns="45683"/>
          <a:lstStyle/>
          <a:p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787900" y="4437063"/>
            <a:ext cx="12239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5" tIns="45683" rIns="91365" bIns="45683"/>
          <a:lstStyle/>
          <a:p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59113" y="3716338"/>
            <a:ext cx="1954212" cy="647700"/>
          </a:xfrm>
          <a:prstGeom prst="rect">
            <a:avLst/>
          </a:prstGeom>
          <a:solidFill>
            <a:schemeClr val="accent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b="1"/>
              <a:t>Gas holder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b="1"/>
              <a:t>Upgrading</a:t>
            </a:r>
            <a:r>
              <a:rPr lang="nb-NO" altLang="nb-NO" sz="1800" b="1"/>
              <a:t> plant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51275" y="5300663"/>
            <a:ext cx="1847850" cy="366712"/>
          </a:xfrm>
          <a:prstGeom prst="rect">
            <a:avLst/>
          </a:prstGeom>
          <a:solidFill>
            <a:schemeClr val="accent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b="1"/>
              <a:t>Admin</a:t>
            </a:r>
            <a:r>
              <a:rPr lang="nb-NO" altLang="nb-NO" sz="1800" b="1"/>
              <a:t> </a:t>
            </a:r>
            <a:r>
              <a:rPr lang="en-US" altLang="nb-NO" sz="1800" b="1"/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300498663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F0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0887"/>
            <a:ext cx="4643438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0" y="1106487"/>
            <a:ext cx="4788024" cy="11430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The treatment plant’s surroundings</a:t>
            </a:r>
          </a:p>
        </p:txBody>
      </p:sp>
      <p:sp>
        <p:nvSpPr>
          <p:cNvPr id="2051" name="Plassholder for lysbilde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85FB95-9FB0-47C8-80D8-B0E316C2750E}" type="slidenum">
              <a:rPr lang="nb-NO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nb-NO" altLang="nb-NO" sz="1400"/>
          </a:p>
        </p:txBody>
      </p:sp>
      <p:pic>
        <p:nvPicPr>
          <p:cNvPr id="2053" name="Picture 7" descr="Hopptornet bakf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794" r="4317"/>
          <a:stretch>
            <a:fillRect/>
          </a:stretch>
        </p:blipFill>
        <p:spPr bwMode="auto">
          <a:xfrm>
            <a:off x="4643438" y="3357563"/>
            <a:ext cx="45005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6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3375"/>
            <a:ext cx="7777361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nb-NO" sz="3600" dirty="0"/>
              <a:t>Water and sludge treatment processes</a:t>
            </a:r>
            <a:endParaRPr lang="nb-NO" altLang="nb-NO" sz="36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" y="1030288"/>
            <a:ext cx="9144000" cy="5827712"/>
            <a:chOff x="-2188" y="-3737"/>
            <a:chExt cx="13647" cy="8698"/>
          </a:xfrm>
        </p:grpSpPr>
        <p:sp>
          <p:nvSpPr>
            <p:cNvPr id="6169" name="AutoShape 5"/>
            <p:cNvSpPr>
              <a:spLocks noChangeAspect="1" noChangeArrowheads="1"/>
            </p:cNvSpPr>
            <p:nvPr/>
          </p:nvSpPr>
          <p:spPr bwMode="auto">
            <a:xfrm>
              <a:off x="-2188" y="-3737"/>
              <a:ext cx="13647" cy="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170" name="AutoShape 7"/>
            <p:cNvSpPr>
              <a:spLocks noChangeArrowheads="1"/>
            </p:cNvSpPr>
            <p:nvPr/>
          </p:nvSpPr>
          <p:spPr bwMode="auto">
            <a:xfrm rot="-5400000">
              <a:off x="4951" y="3037"/>
              <a:ext cx="143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83 w 21600"/>
                <a:gd name="T13" fmla="*/ 4700 h 21600"/>
                <a:gd name="T14" fmla="*/ 16917 w 21600"/>
                <a:gd name="T15" fmla="*/ 16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99" y="21600"/>
                  </a:lnTo>
                  <a:lnTo>
                    <a:pt x="15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87782" tIns="43891" rIns="87782" bIns="43891"/>
            <a:lstStyle/>
            <a:p>
              <a:endParaRPr lang="en-GB"/>
            </a:p>
          </p:txBody>
        </p:sp>
        <p:sp>
          <p:nvSpPr>
            <p:cNvPr id="6171" name="AutoShape 8"/>
            <p:cNvSpPr>
              <a:spLocks noChangeArrowheads="1"/>
            </p:cNvSpPr>
            <p:nvPr/>
          </p:nvSpPr>
          <p:spPr bwMode="auto">
            <a:xfrm rot="-5400000">
              <a:off x="6355" y="1633"/>
              <a:ext cx="1296" cy="720"/>
            </a:xfrm>
            <a:prstGeom prst="flowChartAlternate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172" name="AutoShape 9"/>
            <p:cNvSpPr>
              <a:spLocks noChangeArrowheads="1"/>
            </p:cNvSpPr>
            <p:nvPr/>
          </p:nvSpPr>
          <p:spPr bwMode="auto">
            <a:xfrm rot="-5400000">
              <a:off x="4951" y="3325"/>
              <a:ext cx="143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83 w 21600"/>
                <a:gd name="T13" fmla="*/ 4700 h 21600"/>
                <a:gd name="T14" fmla="*/ 16917 w 21600"/>
                <a:gd name="T15" fmla="*/ 16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99" y="21600"/>
                  </a:lnTo>
                  <a:lnTo>
                    <a:pt x="15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AutoShape 10"/>
            <p:cNvSpPr>
              <a:spLocks noChangeArrowheads="1"/>
            </p:cNvSpPr>
            <p:nvPr/>
          </p:nvSpPr>
          <p:spPr bwMode="auto">
            <a:xfrm rot="-5400000">
              <a:off x="4951" y="3613"/>
              <a:ext cx="143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83 w 21600"/>
                <a:gd name="T13" fmla="*/ 4700 h 21600"/>
                <a:gd name="T14" fmla="*/ 16917 w 21600"/>
                <a:gd name="T15" fmla="*/ 16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99" y="21600"/>
                  </a:lnTo>
                  <a:lnTo>
                    <a:pt x="15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AutoShape 11"/>
            <p:cNvSpPr>
              <a:spLocks noChangeArrowheads="1"/>
            </p:cNvSpPr>
            <p:nvPr/>
          </p:nvSpPr>
          <p:spPr bwMode="auto">
            <a:xfrm rot="-5400000">
              <a:off x="3943" y="1165"/>
              <a:ext cx="143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83 w 21600"/>
                <a:gd name="T13" fmla="*/ 4700 h 21600"/>
                <a:gd name="T14" fmla="*/ 16917 w 21600"/>
                <a:gd name="T15" fmla="*/ 16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99" y="21600"/>
                  </a:lnTo>
                  <a:lnTo>
                    <a:pt x="15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AutoShape 12"/>
            <p:cNvSpPr>
              <a:spLocks noChangeArrowheads="1"/>
            </p:cNvSpPr>
            <p:nvPr/>
          </p:nvSpPr>
          <p:spPr bwMode="auto">
            <a:xfrm rot="-5400000">
              <a:off x="3943" y="1453"/>
              <a:ext cx="143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83 w 21600"/>
                <a:gd name="T13" fmla="*/ 4700 h 21600"/>
                <a:gd name="T14" fmla="*/ 16917 w 21600"/>
                <a:gd name="T15" fmla="*/ 16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99" y="21600"/>
                  </a:lnTo>
                  <a:lnTo>
                    <a:pt x="15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6" name="AutoShape 13"/>
            <p:cNvSpPr>
              <a:spLocks noChangeArrowheads="1"/>
            </p:cNvSpPr>
            <p:nvPr/>
          </p:nvSpPr>
          <p:spPr bwMode="auto">
            <a:xfrm rot="-5400000">
              <a:off x="3943" y="1741"/>
              <a:ext cx="143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83 w 21600"/>
                <a:gd name="T13" fmla="*/ 4700 h 21600"/>
                <a:gd name="T14" fmla="*/ 16917 w 21600"/>
                <a:gd name="T15" fmla="*/ 16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99" y="21600"/>
                  </a:lnTo>
                  <a:lnTo>
                    <a:pt x="15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7" name="AutoShape 14"/>
            <p:cNvSpPr>
              <a:spLocks noChangeArrowheads="1"/>
            </p:cNvSpPr>
            <p:nvPr/>
          </p:nvSpPr>
          <p:spPr bwMode="auto">
            <a:xfrm>
              <a:off x="7795" y="1345"/>
              <a:ext cx="720" cy="1296"/>
            </a:xfrm>
            <a:prstGeom prst="flowChartAlternate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9900"/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nb-NO" sz="9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nb-NO" sz="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nb-NO" sz="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178" name="Rectangle 15"/>
            <p:cNvSpPr>
              <a:spLocks noChangeArrowheads="1"/>
            </p:cNvSpPr>
            <p:nvPr/>
          </p:nvSpPr>
          <p:spPr bwMode="auto">
            <a:xfrm>
              <a:off x="4915" y="1489"/>
              <a:ext cx="1152" cy="432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Buffertank</a:t>
              </a:r>
              <a:endParaRPr lang="nb-NO" altLang="nb-NO" sz="2000"/>
            </a:p>
          </p:txBody>
        </p:sp>
        <p:sp>
          <p:nvSpPr>
            <p:cNvPr id="6179" name="Rectangle 16"/>
            <p:cNvSpPr>
              <a:spLocks noChangeArrowheads="1"/>
            </p:cNvSpPr>
            <p:nvPr/>
          </p:nvSpPr>
          <p:spPr bwMode="auto">
            <a:xfrm>
              <a:off x="5779" y="3361"/>
              <a:ext cx="864" cy="432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Buffer</a:t>
              </a:r>
              <a:endParaRPr lang="nb-NO" altLang="nb-NO" sz="2000"/>
            </a:p>
          </p:txBody>
        </p:sp>
        <p:sp>
          <p:nvSpPr>
            <p:cNvPr id="6180" name="AutoShape 17"/>
            <p:cNvSpPr>
              <a:spLocks noChangeArrowheads="1"/>
            </p:cNvSpPr>
            <p:nvPr/>
          </p:nvSpPr>
          <p:spPr bwMode="auto">
            <a:xfrm rot="-5400000">
              <a:off x="3594" y="3078"/>
              <a:ext cx="1008" cy="576"/>
            </a:xfrm>
            <a:prstGeom prst="flowChartDisplay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33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  Silo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181" name="AutoShape 18"/>
            <p:cNvSpPr>
              <a:spLocks noChangeArrowheads="1"/>
            </p:cNvSpPr>
            <p:nvPr/>
          </p:nvSpPr>
          <p:spPr bwMode="auto">
            <a:xfrm rot="-5400000">
              <a:off x="2545" y="3078"/>
              <a:ext cx="1008" cy="575"/>
            </a:xfrm>
            <a:prstGeom prst="flowChartDisplay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33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  Silo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182" name="Line 19"/>
            <p:cNvSpPr>
              <a:spLocks noChangeShapeType="1"/>
            </p:cNvSpPr>
            <p:nvPr/>
          </p:nvSpPr>
          <p:spPr bwMode="auto">
            <a:xfrm>
              <a:off x="3061" y="3912"/>
              <a:ext cx="1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3" name="Line 20"/>
            <p:cNvSpPr>
              <a:spLocks noChangeShapeType="1"/>
            </p:cNvSpPr>
            <p:nvPr/>
          </p:nvSpPr>
          <p:spPr bwMode="auto">
            <a:xfrm>
              <a:off x="4483" y="2929"/>
              <a:ext cx="144" cy="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4" name="Line 21"/>
            <p:cNvSpPr>
              <a:spLocks noChangeShapeType="1"/>
            </p:cNvSpPr>
            <p:nvPr/>
          </p:nvSpPr>
          <p:spPr bwMode="auto">
            <a:xfrm>
              <a:off x="4627" y="2929"/>
              <a:ext cx="1" cy="72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5" name="Line 22"/>
            <p:cNvSpPr>
              <a:spLocks noChangeShapeType="1"/>
            </p:cNvSpPr>
            <p:nvPr/>
          </p:nvSpPr>
          <p:spPr bwMode="auto">
            <a:xfrm>
              <a:off x="4627" y="3073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6" name="Line 23"/>
            <p:cNvSpPr>
              <a:spLocks noChangeShapeType="1"/>
            </p:cNvSpPr>
            <p:nvPr/>
          </p:nvSpPr>
          <p:spPr bwMode="auto">
            <a:xfrm>
              <a:off x="4627" y="3361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7" name="Line 24"/>
            <p:cNvSpPr>
              <a:spLocks noChangeShapeType="1"/>
            </p:cNvSpPr>
            <p:nvPr/>
          </p:nvSpPr>
          <p:spPr bwMode="auto">
            <a:xfrm>
              <a:off x="4627" y="3649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8" name="Line 25"/>
            <p:cNvSpPr>
              <a:spLocks noChangeShapeType="1"/>
            </p:cNvSpPr>
            <p:nvPr/>
          </p:nvSpPr>
          <p:spPr bwMode="auto">
            <a:xfrm flipH="1">
              <a:off x="5347" y="3649"/>
              <a:ext cx="432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9" name="Line 26"/>
            <p:cNvSpPr>
              <a:spLocks noChangeShapeType="1"/>
            </p:cNvSpPr>
            <p:nvPr/>
          </p:nvSpPr>
          <p:spPr bwMode="auto">
            <a:xfrm>
              <a:off x="5347" y="3073"/>
              <a:ext cx="1" cy="57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Line 27"/>
            <p:cNvSpPr>
              <a:spLocks noChangeShapeType="1"/>
            </p:cNvSpPr>
            <p:nvPr/>
          </p:nvSpPr>
          <p:spPr bwMode="auto">
            <a:xfrm flipH="1">
              <a:off x="5203" y="3649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Line 28"/>
            <p:cNvSpPr>
              <a:spLocks noChangeShapeType="1"/>
            </p:cNvSpPr>
            <p:nvPr/>
          </p:nvSpPr>
          <p:spPr bwMode="auto">
            <a:xfrm flipH="1">
              <a:off x="5203" y="3361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2" name="Line 29"/>
            <p:cNvSpPr>
              <a:spLocks noChangeShapeType="1"/>
            </p:cNvSpPr>
            <p:nvPr/>
          </p:nvSpPr>
          <p:spPr bwMode="auto">
            <a:xfrm flipH="1">
              <a:off x="5203" y="3073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Line 30"/>
            <p:cNvSpPr>
              <a:spLocks noChangeShapeType="1"/>
            </p:cNvSpPr>
            <p:nvPr/>
          </p:nvSpPr>
          <p:spPr bwMode="auto">
            <a:xfrm>
              <a:off x="7363" y="1777"/>
              <a:ext cx="432" cy="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Line 31"/>
            <p:cNvSpPr>
              <a:spLocks noChangeShapeType="1"/>
            </p:cNvSpPr>
            <p:nvPr/>
          </p:nvSpPr>
          <p:spPr bwMode="auto">
            <a:xfrm>
              <a:off x="8515" y="1777"/>
              <a:ext cx="288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5" name="Line 32"/>
            <p:cNvSpPr>
              <a:spLocks noChangeShapeType="1"/>
            </p:cNvSpPr>
            <p:nvPr/>
          </p:nvSpPr>
          <p:spPr bwMode="auto">
            <a:xfrm>
              <a:off x="8803" y="1777"/>
              <a:ext cx="0" cy="158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6" name="Line 33"/>
            <p:cNvSpPr>
              <a:spLocks noChangeShapeType="1"/>
            </p:cNvSpPr>
            <p:nvPr/>
          </p:nvSpPr>
          <p:spPr bwMode="auto">
            <a:xfrm flipH="1">
              <a:off x="6643" y="3361"/>
              <a:ext cx="216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7" name="Line 34"/>
            <p:cNvSpPr>
              <a:spLocks noChangeShapeType="1"/>
            </p:cNvSpPr>
            <p:nvPr/>
          </p:nvSpPr>
          <p:spPr bwMode="auto">
            <a:xfrm>
              <a:off x="3619" y="1201"/>
              <a:ext cx="1" cy="72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8" name="Line 35"/>
            <p:cNvSpPr>
              <a:spLocks noChangeShapeType="1"/>
            </p:cNvSpPr>
            <p:nvPr/>
          </p:nvSpPr>
          <p:spPr bwMode="auto">
            <a:xfrm>
              <a:off x="4339" y="1777"/>
              <a:ext cx="576" cy="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9" name="Line 36"/>
            <p:cNvSpPr>
              <a:spLocks noChangeShapeType="1"/>
            </p:cNvSpPr>
            <p:nvPr/>
          </p:nvSpPr>
          <p:spPr bwMode="auto">
            <a:xfrm>
              <a:off x="3619" y="1345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0" name="Line 37"/>
            <p:cNvSpPr>
              <a:spLocks noChangeShapeType="1"/>
            </p:cNvSpPr>
            <p:nvPr/>
          </p:nvSpPr>
          <p:spPr bwMode="auto">
            <a:xfrm>
              <a:off x="3619" y="1921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1" name="Line 38"/>
            <p:cNvSpPr>
              <a:spLocks noChangeShapeType="1"/>
            </p:cNvSpPr>
            <p:nvPr/>
          </p:nvSpPr>
          <p:spPr bwMode="auto">
            <a:xfrm>
              <a:off x="3619" y="1633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2" name="Line 39"/>
            <p:cNvSpPr>
              <a:spLocks noChangeShapeType="1"/>
            </p:cNvSpPr>
            <p:nvPr/>
          </p:nvSpPr>
          <p:spPr bwMode="auto">
            <a:xfrm>
              <a:off x="4195" y="1345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3" name="Line 40"/>
            <p:cNvSpPr>
              <a:spLocks noChangeShapeType="1"/>
            </p:cNvSpPr>
            <p:nvPr/>
          </p:nvSpPr>
          <p:spPr bwMode="auto">
            <a:xfrm>
              <a:off x="4195" y="1633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4" name="Line 41"/>
            <p:cNvSpPr>
              <a:spLocks noChangeShapeType="1"/>
            </p:cNvSpPr>
            <p:nvPr/>
          </p:nvSpPr>
          <p:spPr bwMode="auto">
            <a:xfrm>
              <a:off x="4195" y="1921"/>
              <a:ext cx="1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5" name="Line 42"/>
            <p:cNvSpPr>
              <a:spLocks noChangeShapeType="1"/>
            </p:cNvSpPr>
            <p:nvPr/>
          </p:nvSpPr>
          <p:spPr bwMode="auto">
            <a:xfrm>
              <a:off x="4339" y="1345"/>
              <a:ext cx="1" cy="57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6" name="Text Box 44"/>
            <p:cNvSpPr txBox="1">
              <a:spLocks noChangeArrowheads="1"/>
            </p:cNvSpPr>
            <p:nvPr/>
          </p:nvSpPr>
          <p:spPr bwMode="auto">
            <a:xfrm>
              <a:off x="4627" y="2785"/>
              <a:ext cx="1152" cy="2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Dewatering</a:t>
              </a:r>
              <a:endParaRPr lang="nb-NO" altLang="nb-NO" sz="2000"/>
            </a:p>
          </p:txBody>
        </p:sp>
        <p:sp>
          <p:nvSpPr>
            <p:cNvPr id="6207" name="Text Box 45"/>
            <p:cNvSpPr txBox="1">
              <a:spLocks noChangeArrowheads="1"/>
            </p:cNvSpPr>
            <p:nvPr/>
          </p:nvSpPr>
          <p:spPr bwMode="auto">
            <a:xfrm>
              <a:off x="3619" y="913"/>
              <a:ext cx="1152" cy="2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Thickener</a:t>
              </a:r>
              <a:endParaRPr lang="nb-NO" altLang="nb-NO" sz="2000"/>
            </a:p>
          </p:txBody>
        </p:sp>
        <p:sp>
          <p:nvSpPr>
            <p:cNvPr id="6208" name="Line 46"/>
            <p:cNvSpPr>
              <a:spLocks noChangeShapeType="1"/>
            </p:cNvSpPr>
            <p:nvPr/>
          </p:nvSpPr>
          <p:spPr bwMode="auto">
            <a:xfrm>
              <a:off x="6060" y="1513"/>
              <a:ext cx="582" cy="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9" name="Text Box 47"/>
            <p:cNvSpPr txBox="1">
              <a:spLocks noChangeArrowheads="1"/>
            </p:cNvSpPr>
            <p:nvPr/>
          </p:nvSpPr>
          <p:spPr bwMode="auto">
            <a:xfrm>
              <a:off x="7710" y="1663"/>
              <a:ext cx="1200" cy="2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 Digester</a:t>
              </a:r>
              <a:endParaRPr lang="nb-NO" altLang="nb-NO" sz="2000"/>
            </a:p>
          </p:txBody>
        </p:sp>
        <p:sp>
          <p:nvSpPr>
            <p:cNvPr id="6210" name="Text Box 48"/>
            <p:cNvSpPr txBox="1">
              <a:spLocks noChangeArrowheads="1"/>
            </p:cNvSpPr>
            <p:nvPr/>
          </p:nvSpPr>
          <p:spPr bwMode="auto">
            <a:xfrm>
              <a:off x="6510" y="1663"/>
              <a:ext cx="1199" cy="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  Digester</a:t>
              </a:r>
              <a:endParaRPr lang="nb-NO" altLang="nb-NO" sz="2000"/>
            </a:p>
          </p:txBody>
        </p:sp>
        <p:sp>
          <p:nvSpPr>
            <p:cNvPr id="6211" name="Line 49"/>
            <p:cNvSpPr>
              <a:spLocks noChangeShapeType="1"/>
            </p:cNvSpPr>
            <p:nvPr/>
          </p:nvSpPr>
          <p:spPr bwMode="auto">
            <a:xfrm>
              <a:off x="4110" y="3912"/>
              <a:ext cx="1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2" name="Line 50"/>
            <p:cNvSpPr>
              <a:spLocks noChangeShapeType="1"/>
            </p:cNvSpPr>
            <p:nvPr/>
          </p:nvSpPr>
          <p:spPr bwMode="auto">
            <a:xfrm flipH="1">
              <a:off x="3361" y="3012"/>
              <a:ext cx="449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3" name="Line 51"/>
            <p:cNvSpPr>
              <a:spLocks noChangeShapeType="1"/>
            </p:cNvSpPr>
            <p:nvPr/>
          </p:nvSpPr>
          <p:spPr bwMode="auto">
            <a:xfrm flipV="1">
              <a:off x="7260" y="1063"/>
              <a:ext cx="0" cy="30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4" name="Line 52"/>
            <p:cNvSpPr>
              <a:spLocks noChangeShapeType="1"/>
            </p:cNvSpPr>
            <p:nvPr/>
          </p:nvSpPr>
          <p:spPr bwMode="auto">
            <a:xfrm flipV="1">
              <a:off x="8459" y="1063"/>
              <a:ext cx="0" cy="30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5" name="Line 53"/>
            <p:cNvSpPr>
              <a:spLocks noChangeShapeType="1"/>
            </p:cNvSpPr>
            <p:nvPr/>
          </p:nvSpPr>
          <p:spPr bwMode="auto">
            <a:xfrm>
              <a:off x="7260" y="1063"/>
              <a:ext cx="1349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Line 54"/>
            <p:cNvSpPr>
              <a:spLocks noChangeShapeType="1"/>
            </p:cNvSpPr>
            <p:nvPr/>
          </p:nvSpPr>
          <p:spPr bwMode="auto">
            <a:xfrm flipV="1">
              <a:off x="8609" y="763"/>
              <a:ext cx="1" cy="30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7" name="Text Box 55"/>
            <p:cNvSpPr txBox="1">
              <a:spLocks noChangeArrowheads="1"/>
            </p:cNvSpPr>
            <p:nvPr/>
          </p:nvSpPr>
          <p:spPr bwMode="auto">
            <a:xfrm>
              <a:off x="8160" y="462"/>
              <a:ext cx="1201" cy="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Biogas</a:t>
              </a:r>
              <a:endParaRPr lang="nb-NO" altLang="nb-NO" sz="2000"/>
            </a:p>
          </p:txBody>
        </p:sp>
        <p:sp>
          <p:nvSpPr>
            <p:cNvPr id="6218" name="Line 56"/>
            <p:cNvSpPr>
              <a:spLocks noChangeShapeType="1"/>
            </p:cNvSpPr>
            <p:nvPr/>
          </p:nvSpPr>
          <p:spPr bwMode="auto">
            <a:xfrm flipV="1">
              <a:off x="4710" y="1813"/>
              <a:ext cx="0" cy="299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9" name="Line 57"/>
            <p:cNvSpPr>
              <a:spLocks noChangeShapeType="1"/>
            </p:cNvSpPr>
            <p:nvPr/>
          </p:nvSpPr>
          <p:spPr bwMode="auto">
            <a:xfrm flipH="1">
              <a:off x="2011" y="2112"/>
              <a:ext cx="2699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Line 58"/>
            <p:cNvSpPr>
              <a:spLocks noChangeShapeType="1"/>
            </p:cNvSpPr>
            <p:nvPr/>
          </p:nvSpPr>
          <p:spPr bwMode="auto">
            <a:xfrm flipV="1">
              <a:off x="2011" y="463"/>
              <a:ext cx="1" cy="1649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1" name="Line 59"/>
            <p:cNvSpPr>
              <a:spLocks noChangeShapeType="1"/>
            </p:cNvSpPr>
            <p:nvPr/>
          </p:nvSpPr>
          <p:spPr bwMode="auto">
            <a:xfrm flipV="1">
              <a:off x="3563" y="595"/>
              <a:ext cx="1" cy="60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6222" name="Picture 60" descr="MCj031122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61" y="4212"/>
              <a:ext cx="1049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23" name="Line 61"/>
            <p:cNvSpPr>
              <a:spLocks noChangeShapeType="1"/>
            </p:cNvSpPr>
            <p:nvPr/>
          </p:nvSpPr>
          <p:spPr bwMode="auto">
            <a:xfrm>
              <a:off x="2761" y="4662"/>
              <a:ext cx="16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4" name="Rectangle 62"/>
            <p:cNvSpPr>
              <a:spLocks noChangeArrowheads="1"/>
            </p:cNvSpPr>
            <p:nvPr/>
          </p:nvSpPr>
          <p:spPr bwMode="auto">
            <a:xfrm>
              <a:off x="10109" y="-1337"/>
              <a:ext cx="558" cy="468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25" name="Rectangle 63"/>
            <p:cNvSpPr>
              <a:spLocks noChangeArrowheads="1"/>
            </p:cNvSpPr>
            <p:nvPr/>
          </p:nvSpPr>
          <p:spPr bwMode="auto">
            <a:xfrm>
              <a:off x="8160" y="-1337"/>
              <a:ext cx="1499" cy="468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CC9900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26" name="AutoShape 64"/>
            <p:cNvSpPr>
              <a:spLocks noChangeArrowheads="1"/>
            </p:cNvSpPr>
            <p:nvPr/>
          </p:nvSpPr>
          <p:spPr bwMode="auto">
            <a:xfrm rot="10800000">
              <a:off x="4261" y="-1337"/>
              <a:ext cx="1106" cy="465"/>
            </a:xfrm>
            <a:prstGeom prst="flowChartManualInput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99CC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27" name="Rectangle 65"/>
            <p:cNvSpPr>
              <a:spLocks noChangeArrowheads="1"/>
            </p:cNvSpPr>
            <p:nvPr/>
          </p:nvSpPr>
          <p:spPr bwMode="auto">
            <a:xfrm>
              <a:off x="1861" y="-1337"/>
              <a:ext cx="880" cy="3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28" name="AutoShape 66"/>
            <p:cNvSpPr>
              <a:spLocks noChangeArrowheads="1"/>
            </p:cNvSpPr>
            <p:nvPr/>
          </p:nvSpPr>
          <p:spPr bwMode="auto">
            <a:xfrm rot="1878641">
              <a:off x="-1288" y="-1637"/>
              <a:ext cx="2118" cy="287"/>
            </a:xfrm>
            <a:prstGeom prst="flowChartInputOutput">
              <a:avLst/>
            </a:prstGeom>
            <a:gradFill rotWithShape="1">
              <a:gsLst>
                <a:gs pos="0">
                  <a:srgbClr val="FFFFFF">
                    <a:alpha val="85999"/>
                  </a:srgbClr>
                </a:gs>
                <a:gs pos="100000">
                  <a:srgbClr val="0000FF">
                    <a:alpha val="84000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29" name="Line 67"/>
            <p:cNvSpPr>
              <a:spLocks noChangeShapeType="1"/>
            </p:cNvSpPr>
            <p:nvPr/>
          </p:nvSpPr>
          <p:spPr bwMode="auto">
            <a:xfrm>
              <a:off x="811" y="-1037"/>
              <a:ext cx="3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0" name="Line 68"/>
            <p:cNvSpPr>
              <a:spLocks noChangeShapeType="1"/>
            </p:cNvSpPr>
            <p:nvPr/>
          </p:nvSpPr>
          <p:spPr bwMode="auto">
            <a:xfrm flipV="1">
              <a:off x="1111" y="-1337"/>
              <a:ext cx="300" cy="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1" name="Line 69"/>
            <p:cNvSpPr>
              <a:spLocks noChangeShapeType="1"/>
            </p:cNvSpPr>
            <p:nvPr/>
          </p:nvSpPr>
          <p:spPr bwMode="auto">
            <a:xfrm>
              <a:off x="1411" y="-1337"/>
              <a:ext cx="3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2" name="Line 70"/>
            <p:cNvSpPr>
              <a:spLocks noChangeShapeType="1"/>
            </p:cNvSpPr>
            <p:nvPr/>
          </p:nvSpPr>
          <p:spPr bwMode="auto">
            <a:xfrm>
              <a:off x="961" y="-1037"/>
              <a:ext cx="0" cy="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3" name="Line 71"/>
            <p:cNvSpPr>
              <a:spLocks noChangeShapeType="1"/>
            </p:cNvSpPr>
            <p:nvPr/>
          </p:nvSpPr>
          <p:spPr bwMode="auto">
            <a:xfrm flipH="1">
              <a:off x="661" y="-137"/>
              <a:ext cx="3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4" name="Line 72"/>
            <p:cNvSpPr>
              <a:spLocks noChangeShapeType="1"/>
            </p:cNvSpPr>
            <p:nvPr/>
          </p:nvSpPr>
          <p:spPr bwMode="auto">
            <a:xfrm flipH="1">
              <a:off x="-688" y="-137"/>
              <a:ext cx="3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5" name="Line 73"/>
            <p:cNvSpPr>
              <a:spLocks noChangeShapeType="1"/>
            </p:cNvSpPr>
            <p:nvPr/>
          </p:nvSpPr>
          <p:spPr bwMode="auto">
            <a:xfrm>
              <a:off x="-688" y="-137"/>
              <a:ext cx="0" cy="4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6" name="AutoShape 74"/>
            <p:cNvSpPr>
              <a:spLocks noChangeArrowheads="1"/>
            </p:cNvSpPr>
            <p:nvPr/>
          </p:nvSpPr>
          <p:spPr bwMode="auto">
            <a:xfrm rot="10800000">
              <a:off x="-1438" y="-2087"/>
              <a:ext cx="441" cy="296"/>
            </a:xfrm>
            <a:prstGeom prst="curvedUpArrow">
              <a:avLst>
                <a:gd name="adj1" fmla="val 14030"/>
                <a:gd name="adj2" fmla="val 71858"/>
                <a:gd name="adj3" fmla="val 33333"/>
              </a:avLst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37" name="Text Box 75"/>
            <p:cNvSpPr txBox="1">
              <a:spLocks noChangeArrowheads="1"/>
            </p:cNvSpPr>
            <p:nvPr/>
          </p:nvSpPr>
          <p:spPr bwMode="auto">
            <a:xfrm>
              <a:off x="-1888" y="-1787"/>
              <a:ext cx="1050" cy="3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13" tIns="48106" rIns="96213" bIns="48106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900" b="1">
                  <a:solidFill>
                    <a:srgbClr val="000000"/>
                  </a:solidFill>
                </a:rPr>
                <a:t>Overflow</a:t>
              </a:r>
              <a:endParaRPr lang="nb-NO" altLang="nb-NO" sz="2000"/>
            </a:p>
          </p:txBody>
        </p:sp>
        <p:sp>
          <p:nvSpPr>
            <p:cNvPr id="6238" name="Text Box 76"/>
            <p:cNvSpPr txBox="1">
              <a:spLocks noChangeArrowheads="1"/>
            </p:cNvSpPr>
            <p:nvPr/>
          </p:nvSpPr>
          <p:spPr bwMode="auto">
            <a:xfrm>
              <a:off x="-988" y="-1637"/>
              <a:ext cx="2099" cy="316"/>
            </a:xfrm>
            <a:prstGeom prst="rect">
              <a:avLst/>
            </a:prstGeom>
            <a:solidFill>
              <a:srgbClr val="FF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13" tIns="48106" rIns="96213" bIns="48106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900" b="1">
                  <a:solidFill>
                    <a:srgbClr val="000000"/>
                  </a:solidFill>
                </a:rPr>
                <a:t>Magasin~35.000m</a:t>
              </a:r>
              <a:r>
                <a:rPr lang="en-GB" altLang="nb-NO" sz="900" b="1" baseline="30000">
                  <a:solidFill>
                    <a:srgbClr val="000000"/>
                  </a:solidFill>
                </a:rPr>
                <a:t>3</a:t>
              </a:r>
              <a:endParaRPr lang="nb-NO" altLang="nb-NO" sz="2000"/>
            </a:p>
          </p:txBody>
        </p:sp>
        <p:sp>
          <p:nvSpPr>
            <p:cNvPr id="6239" name="Text Box 77"/>
            <p:cNvSpPr txBox="1">
              <a:spLocks noChangeArrowheads="1"/>
            </p:cNvSpPr>
            <p:nvPr/>
          </p:nvSpPr>
          <p:spPr bwMode="auto">
            <a:xfrm>
              <a:off x="-538" y="162"/>
              <a:ext cx="2209" cy="3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13" tIns="48106" rIns="96213" bIns="48106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900" b="1">
                  <a:solidFill>
                    <a:srgbClr val="000000"/>
                  </a:solidFill>
                </a:rPr>
                <a:t>4000 l/s &lt; Q &lt; 6000 l/s</a:t>
              </a:r>
              <a:endParaRPr lang="nb-NO" altLang="nb-NO" sz="2000"/>
            </a:p>
          </p:txBody>
        </p:sp>
        <p:sp>
          <p:nvSpPr>
            <p:cNvPr id="6240" name="Line 78"/>
            <p:cNvSpPr>
              <a:spLocks noChangeShapeType="1"/>
            </p:cNvSpPr>
            <p:nvPr/>
          </p:nvSpPr>
          <p:spPr bwMode="auto">
            <a:xfrm flipH="1" flipV="1">
              <a:off x="-88" y="-287"/>
              <a:ext cx="295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1" name="Line 79"/>
            <p:cNvSpPr>
              <a:spLocks noChangeShapeType="1"/>
            </p:cNvSpPr>
            <p:nvPr/>
          </p:nvSpPr>
          <p:spPr bwMode="auto">
            <a:xfrm flipH="1" flipV="1">
              <a:off x="62" y="-287"/>
              <a:ext cx="294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2" name="Line 80"/>
            <p:cNvSpPr>
              <a:spLocks noChangeShapeType="1"/>
            </p:cNvSpPr>
            <p:nvPr/>
          </p:nvSpPr>
          <p:spPr bwMode="auto">
            <a:xfrm flipH="1" flipV="1">
              <a:off x="212" y="-287"/>
              <a:ext cx="294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3" name="Line 81"/>
            <p:cNvSpPr>
              <a:spLocks noChangeShapeType="1"/>
            </p:cNvSpPr>
            <p:nvPr/>
          </p:nvSpPr>
          <p:spPr bwMode="auto">
            <a:xfrm flipH="1">
              <a:off x="2011" y="-1037"/>
              <a:ext cx="2" cy="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4" name="Line 82"/>
            <p:cNvSpPr>
              <a:spLocks noChangeShapeType="1"/>
            </p:cNvSpPr>
            <p:nvPr/>
          </p:nvSpPr>
          <p:spPr bwMode="auto">
            <a:xfrm flipH="1">
              <a:off x="2461" y="-1037"/>
              <a:ext cx="2" cy="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5" name="Text Box 83"/>
            <p:cNvSpPr txBox="1">
              <a:spLocks noChangeArrowheads="1"/>
            </p:cNvSpPr>
            <p:nvPr/>
          </p:nvSpPr>
          <p:spPr bwMode="auto">
            <a:xfrm>
              <a:off x="1561" y="-887"/>
              <a:ext cx="1500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019" tIns="47009" rIns="94019" bIns="47009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>
                  <a:solidFill>
                    <a:srgbClr val="000000"/>
                  </a:solidFill>
                </a:rPr>
                <a:t>Sand, </a:t>
              </a:r>
              <a:r>
                <a:rPr lang="en-GB" altLang="nb-NO" sz="800" dirty="0">
                  <a:solidFill>
                    <a:srgbClr val="000000"/>
                  </a:solidFill>
                </a:rPr>
                <a:t>grit and screenings</a:t>
              </a:r>
              <a:endParaRPr lang="nb-NO" altLang="nb-NO" sz="2000" dirty="0"/>
            </a:p>
          </p:txBody>
        </p:sp>
        <p:sp>
          <p:nvSpPr>
            <p:cNvPr id="6246" name="Line 84"/>
            <p:cNvSpPr>
              <a:spLocks noChangeShapeType="1"/>
            </p:cNvSpPr>
            <p:nvPr/>
          </p:nvSpPr>
          <p:spPr bwMode="auto">
            <a:xfrm flipV="1">
              <a:off x="2761" y="-1187"/>
              <a:ext cx="1500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7" name="Line 85"/>
            <p:cNvSpPr>
              <a:spLocks noChangeShapeType="1"/>
            </p:cNvSpPr>
            <p:nvPr/>
          </p:nvSpPr>
          <p:spPr bwMode="auto">
            <a:xfrm flipV="1">
              <a:off x="3061" y="-2837"/>
              <a:ext cx="1" cy="165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8" name="Line 86"/>
            <p:cNvSpPr>
              <a:spLocks noChangeShapeType="1"/>
            </p:cNvSpPr>
            <p:nvPr/>
          </p:nvSpPr>
          <p:spPr bwMode="auto">
            <a:xfrm flipH="1">
              <a:off x="4411" y="-888"/>
              <a:ext cx="1" cy="1349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9" name="Line 87"/>
            <p:cNvSpPr>
              <a:spLocks noChangeShapeType="1"/>
            </p:cNvSpPr>
            <p:nvPr/>
          </p:nvSpPr>
          <p:spPr bwMode="auto">
            <a:xfrm>
              <a:off x="2011" y="462"/>
              <a:ext cx="2400" cy="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0" name="Text Box 88"/>
            <p:cNvSpPr txBox="1">
              <a:spLocks noChangeArrowheads="1"/>
            </p:cNvSpPr>
            <p:nvPr/>
          </p:nvSpPr>
          <p:spPr bwMode="auto">
            <a:xfrm>
              <a:off x="4710" y="-738"/>
              <a:ext cx="120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76" tIns="49088" rIns="98176" bIns="49088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900">
                  <a:solidFill>
                    <a:srgbClr val="FF0000"/>
                  </a:solidFill>
                </a:rPr>
                <a:t>FeSO</a:t>
              </a:r>
              <a:r>
                <a:rPr lang="en-GB" altLang="nb-NO" sz="900" baseline="-25000">
                  <a:solidFill>
                    <a:srgbClr val="FF0000"/>
                  </a:solidFill>
                </a:rPr>
                <a:t>4</a:t>
              </a:r>
              <a:endParaRPr lang="nb-NO" altLang="nb-NO" sz="2000"/>
            </a:p>
          </p:txBody>
        </p:sp>
        <p:sp>
          <p:nvSpPr>
            <p:cNvPr id="6251" name="AutoShape 92"/>
            <p:cNvSpPr>
              <a:spLocks noChangeArrowheads="1"/>
            </p:cNvSpPr>
            <p:nvPr/>
          </p:nvSpPr>
          <p:spPr bwMode="auto">
            <a:xfrm rot="10800000">
              <a:off x="4261" y="-2837"/>
              <a:ext cx="1105" cy="466"/>
            </a:xfrm>
            <a:prstGeom prst="flowChartManualInput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99CC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52" name="Line 93"/>
            <p:cNvSpPr>
              <a:spLocks noChangeShapeType="1"/>
            </p:cNvSpPr>
            <p:nvPr/>
          </p:nvSpPr>
          <p:spPr bwMode="auto">
            <a:xfrm flipH="1">
              <a:off x="3061" y="-2837"/>
              <a:ext cx="1050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3" name="Line 96"/>
            <p:cNvSpPr>
              <a:spLocks noChangeShapeType="1"/>
            </p:cNvSpPr>
            <p:nvPr/>
          </p:nvSpPr>
          <p:spPr bwMode="auto">
            <a:xfrm>
              <a:off x="5460" y="-1187"/>
              <a:ext cx="450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4" name="Line 97"/>
            <p:cNvSpPr>
              <a:spLocks noChangeShapeType="1"/>
            </p:cNvSpPr>
            <p:nvPr/>
          </p:nvSpPr>
          <p:spPr bwMode="auto">
            <a:xfrm>
              <a:off x="7560" y="-1187"/>
              <a:ext cx="45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5" name="Line 98"/>
            <p:cNvSpPr>
              <a:spLocks noChangeShapeType="1"/>
            </p:cNvSpPr>
            <p:nvPr/>
          </p:nvSpPr>
          <p:spPr bwMode="auto">
            <a:xfrm>
              <a:off x="9659" y="-1187"/>
              <a:ext cx="45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6" name="Line 100"/>
            <p:cNvSpPr>
              <a:spLocks noChangeShapeType="1"/>
            </p:cNvSpPr>
            <p:nvPr/>
          </p:nvSpPr>
          <p:spPr bwMode="auto">
            <a:xfrm>
              <a:off x="10073" y="-1863"/>
              <a:ext cx="0" cy="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7" name="Line 101"/>
            <p:cNvSpPr>
              <a:spLocks noChangeShapeType="1"/>
            </p:cNvSpPr>
            <p:nvPr/>
          </p:nvSpPr>
          <p:spPr bwMode="auto">
            <a:xfrm flipV="1">
              <a:off x="5610" y="-1187"/>
              <a:ext cx="0" cy="899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8" name="Line 102"/>
            <p:cNvSpPr>
              <a:spLocks noChangeShapeType="1"/>
            </p:cNvSpPr>
            <p:nvPr/>
          </p:nvSpPr>
          <p:spPr bwMode="auto">
            <a:xfrm>
              <a:off x="5610" y="-288"/>
              <a:ext cx="3749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9" name="Line 103"/>
            <p:cNvSpPr>
              <a:spLocks noChangeShapeType="1"/>
            </p:cNvSpPr>
            <p:nvPr/>
          </p:nvSpPr>
          <p:spPr bwMode="auto">
            <a:xfrm>
              <a:off x="9359" y="-888"/>
              <a:ext cx="0" cy="60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0" name="Line 104"/>
            <p:cNvSpPr>
              <a:spLocks noChangeShapeType="1"/>
            </p:cNvSpPr>
            <p:nvPr/>
          </p:nvSpPr>
          <p:spPr bwMode="auto">
            <a:xfrm flipV="1">
              <a:off x="5160" y="-738"/>
              <a:ext cx="45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1" name="Text Box 105"/>
            <p:cNvSpPr txBox="1">
              <a:spLocks noChangeArrowheads="1"/>
            </p:cNvSpPr>
            <p:nvPr/>
          </p:nvSpPr>
          <p:spPr bwMode="auto">
            <a:xfrm>
              <a:off x="9842" y="-2183"/>
              <a:ext cx="1404" cy="4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76" tIns="49088" rIns="98176" bIns="49088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>
                  <a:solidFill>
                    <a:srgbClr val="FF0000"/>
                  </a:solidFill>
                </a:rPr>
                <a:t>PAX-18</a:t>
              </a:r>
              <a:endParaRPr lang="nb-NO" altLang="nb-NO" sz="2000"/>
            </a:p>
          </p:txBody>
        </p:sp>
        <p:sp>
          <p:nvSpPr>
            <p:cNvPr id="6262" name="Line 108"/>
            <p:cNvSpPr>
              <a:spLocks noChangeShapeType="1"/>
            </p:cNvSpPr>
            <p:nvPr/>
          </p:nvSpPr>
          <p:spPr bwMode="auto">
            <a:xfrm>
              <a:off x="6510" y="-1337"/>
              <a:ext cx="0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3" name="Line 109"/>
            <p:cNvSpPr>
              <a:spLocks noChangeShapeType="1"/>
            </p:cNvSpPr>
            <p:nvPr/>
          </p:nvSpPr>
          <p:spPr bwMode="auto">
            <a:xfrm>
              <a:off x="6360" y="-1337"/>
              <a:ext cx="1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4" name="Rectangle 110"/>
            <p:cNvSpPr>
              <a:spLocks noChangeArrowheads="1"/>
            </p:cNvSpPr>
            <p:nvPr/>
          </p:nvSpPr>
          <p:spPr bwMode="auto">
            <a:xfrm>
              <a:off x="6060" y="-1337"/>
              <a:ext cx="450" cy="749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65" name="Rectangle 111" descr="10 %"/>
            <p:cNvSpPr>
              <a:spLocks noChangeArrowheads="1"/>
            </p:cNvSpPr>
            <p:nvPr/>
          </p:nvSpPr>
          <p:spPr bwMode="auto">
            <a:xfrm>
              <a:off x="6510" y="-1337"/>
              <a:ext cx="900" cy="749"/>
            </a:xfrm>
            <a:prstGeom prst="rect">
              <a:avLst/>
            </a:prstGeom>
            <a:pattFill prst="pct10">
              <a:fgClr>
                <a:srgbClr val="33CCFF"/>
              </a:fgClr>
              <a:bgClr>
                <a:srgbClr val="3366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2000"/>
            </a:p>
          </p:txBody>
        </p:sp>
        <p:sp>
          <p:nvSpPr>
            <p:cNvPr id="6266" name="Text Box 112"/>
            <p:cNvSpPr txBox="1">
              <a:spLocks noChangeArrowheads="1"/>
            </p:cNvSpPr>
            <p:nvPr/>
          </p:nvSpPr>
          <p:spPr bwMode="auto">
            <a:xfrm>
              <a:off x="6060" y="-1188"/>
              <a:ext cx="15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900">
                  <a:solidFill>
                    <a:srgbClr val="FFFFFF"/>
                  </a:solidFill>
                </a:rPr>
                <a:t>Activated sludge</a:t>
              </a:r>
              <a:endParaRPr lang="nb-NO" altLang="nb-NO" sz="2000"/>
            </a:p>
          </p:txBody>
        </p:sp>
        <p:sp>
          <p:nvSpPr>
            <p:cNvPr id="6267" name="Text Box 113"/>
            <p:cNvSpPr txBox="1">
              <a:spLocks noChangeArrowheads="1"/>
            </p:cNvSpPr>
            <p:nvPr/>
          </p:nvSpPr>
          <p:spPr bwMode="auto">
            <a:xfrm>
              <a:off x="8310" y="-1330"/>
              <a:ext cx="1105" cy="5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13" tIns="48106" rIns="96213" bIns="48106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>
                  <a:solidFill>
                    <a:srgbClr val="000000"/>
                  </a:solidFill>
                </a:rPr>
                <a:t>    Clarifier</a:t>
              </a:r>
              <a:endParaRPr lang="nb-NO" altLang="nb-NO" sz="2000"/>
            </a:p>
          </p:txBody>
        </p:sp>
        <p:sp>
          <p:nvSpPr>
            <p:cNvPr id="6268" name="Text Box 114"/>
            <p:cNvSpPr txBox="1">
              <a:spLocks noChangeArrowheads="1"/>
            </p:cNvSpPr>
            <p:nvPr/>
          </p:nvSpPr>
          <p:spPr bwMode="auto">
            <a:xfrm>
              <a:off x="4261" y="-1338"/>
              <a:ext cx="1365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13" tIns="48106" rIns="96213" bIns="48106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>
                  <a:solidFill>
                    <a:srgbClr val="000000"/>
                  </a:solidFill>
                </a:rPr>
                <a:t>Primary</a:t>
              </a:r>
              <a:endParaRPr lang="nb-NO" altLang="nb-NO" sz="2000"/>
            </a:p>
          </p:txBody>
        </p:sp>
        <p:sp>
          <p:nvSpPr>
            <p:cNvPr id="6269" name="Text Box 116"/>
            <p:cNvSpPr txBox="1">
              <a:spLocks noChangeArrowheads="1"/>
            </p:cNvSpPr>
            <p:nvPr/>
          </p:nvSpPr>
          <p:spPr bwMode="auto">
            <a:xfrm>
              <a:off x="10109" y="-1330"/>
              <a:ext cx="7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>
                  <a:solidFill>
                    <a:srgbClr val="FFFFFF"/>
                  </a:solidFill>
                </a:rPr>
                <a:t>Filter</a:t>
              </a:r>
              <a:endParaRPr lang="nb-NO" altLang="nb-NO" sz="800"/>
            </a:p>
          </p:txBody>
        </p:sp>
        <p:sp>
          <p:nvSpPr>
            <p:cNvPr id="6270" name="Line 117"/>
            <p:cNvSpPr>
              <a:spLocks noChangeShapeType="1"/>
            </p:cNvSpPr>
            <p:nvPr/>
          </p:nvSpPr>
          <p:spPr bwMode="auto">
            <a:xfrm>
              <a:off x="10709" y="-1188"/>
              <a:ext cx="450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71" name="Text Box 6"/>
            <p:cNvSpPr txBox="1">
              <a:spLocks noChangeArrowheads="1"/>
            </p:cNvSpPr>
            <p:nvPr/>
          </p:nvSpPr>
          <p:spPr bwMode="auto">
            <a:xfrm>
              <a:off x="1544" y="1549"/>
              <a:ext cx="1452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Primary sludge</a:t>
              </a:r>
              <a:endParaRPr lang="nb-NO" altLang="nb-NO" sz="2000"/>
            </a:p>
          </p:txBody>
        </p:sp>
        <p:sp>
          <p:nvSpPr>
            <p:cNvPr id="6272" name="Text Box 43"/>
            <p:cNvSpPr txBox="1">
              <a:spLocks noChangeArrowheads="1"/>
            </p:cNvSpPr>
            <p:nvPr/>
          </p:nvSpPr>
          <p:spPr bwMode="auto">
            <a:xfrm>
              <a:off x="5175" y="58"/>
              <a:ext cx="1410" cy="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800" b="1"/>
                <a:t>Bio sludge</a:t>
              </a:r>
              <a:endParaRPr lang="nb-NO" altLang="nb-NO" sz="2000"/>
            </a:p>
          </p:txBody>
        </p:sp>
      </p:grpSp>
      <p:sp>
        <p:nvSpPr>
          <p:cNvPr id="6148" name="Rectangle 123"/>
          <p:cNvSpPr>
            <a:spLocks noChangeArrowheads="1"/>
          </p:cNvSpPr>
          <p:nvPr/>
        </p:nvSpPr>
        <p:spPr bwMode="auto">
          <a:xfrm>
            <a:off x="3459163" y="4868863"/>
            <a:ext cx="346075" cy="196850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6149" name="Oval 124"/>
          <p:cNvSpPr>
            <a:spLocks noChangeArrowheads="1"/>
          </p:cNvSpPr>
          <p:nvPr/>
        </p:nvSpPr>
        <p:spPr bwMode="auto">
          <a:xfrm>
            <a:off x="3459163" y="4929188"/>
            <a:ext cx="80962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6150" name="Oval 125"/>
          <p:cNvSpPr>
            <a:spLocks noChangeArrowheads="1"/>
          </p:cNvSpPr>
          <p:nvPr/>
        </p:nvSpPr>
        <p:spPr bwMode="auto">
          <a:xfrm>
            <a:off x="3725863" y="4929188"/>
            <a:ext cx="793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cxnSp>
        <p:nvCxnSpPr>
          <p:cNvPr id="6151" name="AutoShape 126"/>
          <p:cNvCxnSpPr>
            <a:cxnSpLocks noChangeShapeType="1"/>
            <a:stCxn id="6149" idx="0"/>
            <a:endCxn id="6150" idx="0"/>
          </p:cNvCxnSpPr>
          <p:nvPr/>
        </p:nvCxnSpPr>
        <p:spPr bwMode="auto">
          <a:xfrm>
            <a:off x="3500438" y="4929188"/>
            <a:ext cx="265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AutoShape 127"/>
          <p:cNvCxnSpPr>
            <a:cxnSpLocks noChangeShapeType="1"/>
            <a:stCxn id="6149" idx="4"/>
            <a:endCxn id="6150" idx="4"/>
          </p:cNvCxnSpPr>
          <p:nvPr/>
        </p:nvCxnSpPr>
        <p:spPr bwMode="auto">
          <a:xfrm>
            <a:off x="3500438" y="5014913"/>
            <a:ext cx="265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Rett pil 123"/>
          <p:cNvCxnSpPr/>
          <p:nvPr/>
        </p:nvCxnSpPr>
        <p:spPr>
          <a:xfrm rot="5400000">
            <a:off x="4857751" y="2133600"/>
            <a:ext cx="1009650" cy="9525"/>
          </a:xfrm>
          <a:prstGeom prst="straightConnector1">
            <a:avLst/>
          </a:prstGeom>
          <a:ln w="2540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4429125" y="1643063"/>
            <a:ext cx="8429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3" tIns="48106" rIns="96213" bIns="48106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800" b="1">
                <a:solidFill>
                  <a:srgbClr val="000000"/>
                </a:solidFill>
              </a:rPr>
              <a:t>Precipitation</a:t>
            </a:r>
            <a:endParaRPr lang="nb-NO" altLang="nb-NO" sz="2000"/>
          </a:p>
        </p:txBody>
      </p:sp>
      <p:sp>
        <p:nvSpPr>
          <p:cNvPr id="126" name="Text Box 115"/>
          <p:cNvSpPr txBox="1">
            <a:spLocks noChangeArrowheads="1"/>
          </p:cNvSpPr>
          <p:nvPr/>
        </p:nvSpPr>
        <p:spPr bwMode="auto">
          <a:xfrm>
            <a:off x="4429125" y="1643063"/>
            <a:ext cx="8429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3" tIns="48106" rIns="96213" bIns="48106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800" b="1">
                <a:solidFill>
                  <a:srgbClr val="000000"/>
                </a:solidFill>
              </a:rPr>
              <a:t>Primary</a:t>
            </a:r>
            <a:endParaRPr lang="nb-NO" altLang="nb-NO" sz="2000"/>
          </a:p>
        </p:txBody>
      </p:sp>
      <p:cxnSp>
        <p:nvCxnSpPr>
          <p:cNvPr id="128" name="Rett linje 127"/>
          <p:cNvCxnSpPr/>
          <p:nvPr/>
        </p:nvCxnSpPr>
        <p:spPr>
          <a:xfrm rot="10800000">
            <a:off x="5214938" y="1643063"/>
            <a:ext cx="142875" cy="0"/>
          </a:xfrm>
          <a:prstGeom prst="line">
            <a:avLst/>
          </a:prstGeom>
          <a:ln w="254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tt pil 129"/>
          <p:cNvCxnSpPr/>
          <p:nvPr/>
        </p:nvCxnSpPr>
        <p:spPr>
          <a:xfrm>
            <a:off x="5357813" y="1643063"/>
            <a:ext cx="2857500" cy="1587"/>
          </a:xfrm>
          <a:prstGeom prst="straightConnector1">
            <a:avLst/>
          </a:prstGeom>
          <a:ln w="25400">
            <a:solidFill>
              <a:srgbClr val="3333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tt pil 131"/>
          <p:cNvCxnSpPr/>
          <p:nvPr/>
        </p:nvCxnSpPr>
        <p:spPr>
          <a:xfrm rot="16200000" flipH="1">
            <a:off x="7707313" y="2151063"/>
            <a:ext cx="1023937" cy="7937"/>
          </a:xfrm>
          <a:prstGeom prst="straightConnector1">
            <a:avLst/>
          </a:prstGeom>
          <a:ln w="254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90"/>
          <p:cNvSpPr txBox="1">
            <a:spLocks noChangeArrowheads="1"/>
          </p:cNvSpPr>
          <p:nvPr/>
        </p:nvSpPr>
        <p:spPr bwMode="auto">
          <a:xfrm>
            <a:off x="2928938" y="2000250"/>
            <a:ext cx="1592262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3" tIns="48106" rIns="96213" bIns="48106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000" b="1">
                <a:solidFill>
                  <a:srgbClr val="000000"/>
                </a:solidFill>
              </a:rPr>
              <a:t>1900 l/s&lt;Q&lt; 4000 l/s</a:t>
            </a:r>
            <a:endParaRPr lang="nb-NO" altLang="nb-NO" sz="2000"/>
          </a:p>
        </p:txBody>
      </p:sp>
      <p:sp>
        <p:nvSpPr>
          <p:cNvPr id="136" name="Text Box 89"/>
          <p:cNvSpPr txBox="1">
            <a:spLocks noChangeArrowheads="1"/>
          </p:cNvSpPr>
          <p:nvPr/>
        </p:nvSpPr>
        <p:spPr bwMode="auto">
          <a:xfrm>
            <a:off x="3643313" y="2786063"/>
            <a:ext cx="1071562" cy="214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3" tIns="48106" rIns="96213" bIns="48106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000" b="1">
                <a:solidFill>
                  <a:srgbClr val="000000"/>
                </a:solidFill>
              </a:rPr>
              <a:t>Q=1900 l/s</a:t>
            </a:r>
            <a:endParaRPr lang="nb-NO" altLang="nb-NO" sz="2000"/>
          </a:p>
        </p:txBody>
      </p:sp>
      <p:cxnSp>
        <p:nvCxnSpPr>
          <p:cNvPr id="138" name="Rett pil 137"/>
          <p:cNvCxnSpPr/>
          <p:nvPr/>
        </p:nvCxnSpPr>
        <p:spPr>
          <a:xfrm rot="5400000">
            <a:off x="4035425" y="1535113"/>
            <a:ext cx="214313" cy="15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91"/>
          <p:cNvSpPr txBox="1">
            <a:spLocks noChangeArrowheads="1"/>
          </p:cNvSpPr>
          <p:nvPr/>
        </p:nvSpPr>
        <p:spPr bwMode="auto">
          <a:xfrm>
            <a:off x="4143375" y="1357313"/>
            <a:ext cx="1071563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76" tIns="49088" rIns="98176" bIns="49088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800">
                <a:solidFill>
                  <a:srgbClr val="FF0000"/>
                </a:solidFill>
              </a:rPr>
              <a:t>PAX-18</a:t>
            </a:r>
            <a:endParaRPr lang="nb-NO" altLang="nb-NO" sz="2000"/>
          </a:p>
        </p:txBody>
      </p:sp>
      <p:sp>
        <p:nvSpPr>
          <p:cNvPr id="140" name="Text Box 89"/>
          <p:cNvSpPr txBox="1">
            <a:spLocks noChangeArrowheads="1"/>
          </p:cNvSpPr>
          <p:nvPr/>
        </p:nvSpPr>
        <p:spPr bwMode="auto">
          <a:xfrm>
            <a:off x="3643313" y="2357438"/>
            <a:ext cx="928687" cy="214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3" tIns="48106" rIns="96213" bIns="48106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000" b="1">
                <a:solidFill>
                  <a:srgbClr val="000000"/>
                </a:solidFill>
              </a:rPr>
              <a:t>Q&lt;1900 l/s</a:t>
            </a:r>
            <a:endParaRPr lang="nb-NO" altLang="nb-NO" sz="2000"/>
          </a:p>
        </p:txBody>
      </p:sp>
      <p:sp>
        <p:nvSpPr>
          <p:cNvPr id="141" name="Rektangel 140"/>
          <p:cNvSpPr/>
          <p:nvPr/>
        </p:nvSpPr>
        <p:spPr>
          <a:xfrm>
            <a:off x="7786688" y="3500438"/>
            <a:ext cx="9286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Biogas-</a:t>
            </a:r>
          </a:p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 upgrading</a:t>
            </a:r>
          </a:p>
        </p:txBody>
      </p:sp>
      <p:cxnSp>
        <p:nvCxnSpPr>
          <p:cNvPr id="143" name="Rett linje 142"/>
          <p:cNvCxnSpPr/>
          <p:nvPr/>
        </p:nvCxnSpPr>
        <p:spPr>
          <a:xfrm rot="5400000" flipH="1" flipV="1">
            <a:off x="7322344" y="3750469"/>
            <a:ext cx="71438" cy="0"/>
          </a:xfrm>
          <a:prstGeom prst="line">
            <a:avLst/>
          </a:prstGeom>
          <a:ln w="31750">
            <a:solidFill>
              <a:srgbClr val="22B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tt pil 144"/>
          <p:cNvCxnSpPr/>
          <p:nvPr/>
        </p:nvCxnSpPr>
        <p:spPr>
          <a:xfrm>
            <a:off x="7358063" y="3714750"/>
            <a:ext cx="428625" cy="1588"/>
          </a:xfrm>
          <a:prstGeom prst="straightConnector1">
            <a:avLst/>
          </a:prstGeom>
          <a:ln w="28575">
            <a:solidFill>
              <a:srgbClr val="22B0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/>
          <p:cNvCxnSpPr/>
          <p:nvPr/>
        </p:nvCxnSpPr>
        <p:spPr>
          <a:xfrm flipH="1">
            <a:off x="3995738" y="3933825"/>
            <a:ext cx="1728787" cy="0"/>
          </a:xfrm>
          <a:prstGeom prst="line">
            <a:avLst/>
          </a:prstGeom>
          <a:ln w="25400">
            <a:solidFill>
              <a:srgbClr val="AC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/>
          <p:cNvCxnSpPr/>
          <p:nvPr/>
        </p:nvCxnSpPr>
        <p:spPr>
          <a:xfrm flipV="1">
            <a:off x="5724525" y="3357563"/>
            <a:ext cx="0" cy="576262"/>
          </a:xfrm>
          <a:prstGeom prst="line">
            <a:avLst/>
          </a:prstGeom>
          <a:ln w="25400">
            <a:solidFill>
              <a:srgbClr val="AC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6" grpId="1"/>
      <p:bldP spid="135" grpId="0" animBg="1"/>
      <p:bldP spid="136" grpId="0" animBg="1"/>
      <p:bldP spid="139" grpId="0" animBg="1"/>
      <p:bldP spid="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79438"/>
            <a:ext cx="6769100" cy="750887"/>
          </a:xfrm>
        </p:spPr>
        <p:txBody>
          <a:bodyPr lIns="91365" tIns="45683" rIns="91365" bIns="45683" anchor="t"/>
          <a:lstStyle/>
          <a:p>
            <a:pPr algn="ctr" defTabSz="1019175" eaLnBrk="1" hangingPunct="1"/>
            <a:r>
              <a:rPr lang="en-GB" altLang="nb-NO" dirty="0"/>
              <a:t>Water capacities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643063"/>
            <a:ext cx="7772400" cy="4322762"/>
          </a:xfrm>
        </p:spPr>
        <p:txBody>
          <a:bodyPr lIns="91365" tIns="45683" rIns="91365" bIns="45683"/>
          <a:lstStyle/>
          <a:p>
            <a:pPr marL="382588" indent="-382588" defTabSz="1019175" eaLnBrk="1" hangingPunct="1">
              <a:lnSpc>
                <a:spcPct val="90000"/>
              </a:lnSpc>
            </a:pPr>
            <a:r>
              <a:rPr lang="en-GB" altLang="nb-NO" sz="2200" dirty="0"/>
              <a:t>Dry weather flow 1450 l/s -125.000 m</a:t>
            </a:r>
            <a:r>
              <a:rPr lang="en-GB" altLang="nb-NO" sz="2200" baseline="30000" dirty="0"/>
              <a:t>3</a:t>
            </a:r>
            <a:r>
              <a:rPr lang="en-GB" altLang="nb-NO" sz="2200" dirty="0"/>
              <a:t>/d – tertiary treatment  - biologically  and chemically treated with filtration (max capacity 1900 l/s)</a:t>
            </a:r>
          </a:p>
          <a:p>
            <a:pPr marL="782638" lvl="1" indent="-382588" defTabSz="1019175" eaLnBrk="1" hangingPunct="1">
              <a:lnSpc>
                <a:spcPct val="90000"/>
              </a:lnSpc>
            </a:pPr>
            <a:r>
              <a:rPr lang="en-GB" altLang="nb-NO" sz="1800"/>
              <a:t>Removes Nitrogen, </a:t>
            </a:r>
            <a:r>
              <a:rPr lang="en-GB" altLang="nb-NO" sz="1800" dirty="0"/>
              <a:t>phosphorus and organic matters</a:t>
            </a:r>
            <a:br>
              <a:rPr lang="en-GB" altLang="nb-NO" sz="1800" dirty="0"/>
            </a:br>
            <a:endParaRPr lang="en-GB" altLang="nb-NO" sz="1800" dirty="0"/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GB" altLang="nb-NO" sz="2200" dirty="0"/>
              <a:t>Water flow rates between 1900-4000 l/s is treated chemically and partly filtration</a:t>
            </a:r>
          </a:p>
          <a:p>
            <a:pPr marL="782638" lvl="1" indent="-382588" defTabSz="1019175" eaLnBrk="1" hangingPunct="1">
              <a:lnSpc>
                <a:spcPct val="90000"/>
              </a:lnSpc>
            </a:pPr>
            <a:r>
              <a:rPr lang="en-GB" altLang="nb-NO" sz="1800" dirty="0"/>
              <a:t>Removes phosphorus and organic matters (partly</a:t>
            </a:r>
            <a:r>
              <a:rPr lang="nb-NO" altLang="nb-NO" sz="1800" dirty="0"/>
              <a:t>)</a:t>
            </a:r>
            <a:endParaRPr lang="en-GB" altLang="nb-NO" sz="1800" dirty="0"/>
          </a:p>
          <a:p>
            <a:pPr marL="382588" indent="-382588" defTabSz="1019175" eaLnBrk="1" hangingPunct="1">
              <a:lnSpc>
                <a:spcPct val="90000"/>
              </a:lnSpc>
            </a:pPr>
            <a:endParaRPr lang="en-GB" altLang="nb-NO" sz="2200" dirty="0"/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GB" altLang="nb-NO" sz="2200" dirty="0"/>
              <a:t>Water flow rates between 4000 - 6000 l/s is treated through 3 mm screens</a:t>
            </a:r>
          </a:p>
          <a:p>
            <a:pPr marL="782638" lvl="1" indent="-382588" defTabSz="1019175" eaLnBrk="1" hangingPunct="1">
              <a:lnSpc>
                <a:spcPct val="90000"/>
              </a:lnSpc>
            </a:pPr>
            <a:r>
              <a:rPr lang="en-GB" altLang="nb-NO" sz="1800" dirty="0"/>
              <a:t>Removes waste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endParaRPr lang="en-GB" altLang="nb-NO" sz="2200" dirty="0"/>
          </a:p>
        </p:txBody>
      </p:sp>
    </p:spTree>
    <p:extLst>
      <p:ext uri="{BB962C8B-B14F-4D97-AF65-F5344CB8AC3E}">
        <p14:creationId xmlns:p14="http://schemas.microsoft.com/office/powerpoint/2010/main" val="1491892922"/>
      </p:ext>
    </p:extLst>
  </p:cSld>
  <p:clrMapOvr>
    <a:masterClrMapping/>
  </p:clrMapOvr>
</p:sld>
</file>

<file path=ppt/theme/theme1.xml><?xml version="1.0" encoding="utf-8"?>
<a:theme xmlns:a="http://schemas.openxmlformats.org/drawingml/2006/main" name="2-Oslokommune-BYR_PPT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000" b="1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CityofOslo-Eng1_PPT</Template>
  <TotalTime>101</TotalTime>
  <Words>859</Words>
  <Application>Microsoft Office PowerPoint</Application>
  <PresentationFormat>Skjermfremvisning (4:3)</PresentationFormat>
  <Paragraphs>216</Paragraphs>
  <Slides>33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4" baseType="lpstr">
      <vt:lpstr>2-Oslokommune-BYR_PPT</vt:lpstr>
      <vt:lpstr>Wastewater treatment from problem to opportunity  Case Bekkelaget WWTP</vt:lpstr>
      <vt:lpstr>Content</vt:lpstr>
      <vt:lpstr>The plant was buildt because of contamination in the fjord and in the harbour area in particular</vt:lpstr>
      <vt:lpstr>PowerPoint-presentasjon</vt:lpstr>
      <vt:lpstr>PowerPoint-presentasjon</vt:lpstr>
      <vt:lpstr>PowerPoint-presentasjon</vt:lpstr>
      <vt:lpstr>The treatment plant’s surroundings</vt:lpstr>
      <vt:lpstr>Water and sludge treatment processes</vt:lpstr>
      <vt:lpstr>Water capacities</vt:lpstr>
      <vt:lpstr>Overview</vt:lpstr>
      <vt:lpstr>Nitrogen removal  – step by step</vt:lpstr>
      <vt:lpstr>PowerPoint-presentasjon</vt:lpstr>
      <vt:lpstr>Typical results (2014)</vt:lpstr>
      <vt:lpstr>Phosphorus and  Nitrogen loads to  Inner Oslofjord 1910-2004</vt:lpstr>
      <vt:lpstr>Oxygen level in the fjord outside Bekkelaget</vt:lpstr>
      <vt:lpstr>Upgraded biogas (biomethane)</vt:lpstr>
      <vt:lpstr>Biogas and Biomethane Production</vt:lpstr>
      <vt:lpstr>The impact on Greenhouse emission for Oslo</vt:lpstr>
      <vt:lpstr>Why use biomethane as vehicle fuel ?</vt:lpstr>
      <vt:lpstr> Inlet flow variations</vt:lpstr>
      <vt:lpstr>Midgardsormen transport system and storage/equalisation basin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Deammon at Bekkelaget</vt:lpstr>
      <vt:lpstr>Challenges</vt:lpstr>
      <vt:lpstr>BRA 2017 / 2030</vt:lpstr>
      <vt:lpstr>PowerPoint-presentasjon</vt:lpstr>
      <vt:lpstr>Converting Sewage (Trash)  into Valuable Treasure</vt:lpstr>
      <vt:lpstr>THANK YOU FOR YOUR ATTENTION!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treatment from problem to opportunity  Case Bekkelaget WWTP</dc:title>
  <dc:creator>Lars J. Hem</dc:creator>
  <cp:lastModifiedBy>LAH</cp:lastModifiedBy>
  <cp:revision>9</cp:revision>
  <dcterms:created xsi:type="dcterms:W3CDTF">2017-03-07T12:06:31Z</dcterms:created>
  <dcterms:modified xsi:type="dcterms:W3CDTF">2017-03-07T18:31:02Z</dcterms:modified>
</cp:coreProperties>
</file>