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3" r:id="rId4"/>
    <p:sldId id="262" r:id="rId5"/>
    <p:sldId id="267" r:id="rId6"/>
    <p:sldId id="275" r:id="rId7"/>
    <p:sldId id="272" r:id="rId8"/>
    <p:sldId id="261" r:id="rId9"/>
    <p:sldId id="271" r:id="rId10"/>
    <p:sldId id="258" r:id="rId11"/>
    <p:sldId id="269" r:id="rId12"/>
    <p:sldId id="263" r:id="rId13"/>
    <p:sldId id="265" r:id="rId14"/>
    <p:sldId id="266" r:id="rId15"/>
    <p:sldId id="268" r:id="rId16"/>
    <p:sldId id="259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EB6E-DE6E-4BD6-A2ED-75F96E824CA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212-D53D-473E-A697-C05747B0C4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194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EB6E-DE6E-4BD6-A2ED-75F96E824CA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212-D53D-473E-A697-C05747B0C4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998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EB6E-DE6E-4BD6-A2ED-75F96E824CA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212-D53D-473E-A697-C05747B0C4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919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EB6E-DE6E-4BD6-A2ED-75F96E824CA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212-D53D-473E-A697-C05747B0C4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767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EB6E-DE6E-4BD6-A2ED-75F96E824CA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212-D53D-473E-A697-C05747B0C4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286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EB6E-DE6E-4BD6-A2ED-75F96E824CA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212-D53D-473E-A697-C05747B0C4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494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EB6E-DE6E-4BD6-A2ED-75F96E824CA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212-D53D-473E-A697-C05747B0C4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77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EB6E-DE6E-4BD6-A2ED-75F96E824CA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212-D53D-473E-A697-C05747B0C4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03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EB6E-DE6E-4BD6-A2ED-75F96E824CA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212-D53D-473E-A697-C05747B0C4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1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EB6E-DE6E-4BD6-A2ED-75F96E824CA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212-D53D-473E-A697-C05747B0C4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EB6E-DE6E-4BD6-A2ED-75F96E824CA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6212-D53D-473E-A697-C05747B0C4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21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EB6E-DE6E-4BD6-A2ED-75F96E824CAF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B6212-D53D-473E-A697-C05747B0C4B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05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80" y="536864"/>
            <a:ext cx="2483742" cy="675724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782730" y="1796324"/>
            <a:ext cx="8215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>
                <a:solidFill>
                  <a:schemeClr val="accent1">
                    <a:lumMod val="50000"/>
                  </a:schemeClr>
                </a:solidFill>
                <a:latin typeface="Whitney Book" pitchFamily="50" charset="0"/>
                <a:cs typeface="Whitney Book" pitchFamily="50" charset="0"/>
              </a:rPr>
              <a:t>Vann- og avløpsbransjens rolle i det grønne skiftet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782730" y="4247908"/>
            <a:ext cx="581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50000"/>
                  </a:schemeClr>
                </a:solidFill>
                <a:latin typeface="Whitney Book" pitchFamily="50" charset="0"/>
                <a:cs typeface="Whitney Book" pitchFamily="50" charset="0"/>
              </a:rPr>
              <a:t>Direktør Toril Hofshagen, Norsk Vann</a:t>
            </a:r>
          </a:p>
        </p:txBody>
      </p:sp>
    </p:spTree>
    <p:extLst>
      <p:ext uri="{BB962C8B-B14F-4D97-AF65-F5344CB8AC3E}">
        <p14:creationId xmlns:p14="http://schemas.microsoft.com/office/powerpoint/2010/main" val="21420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60350"/>
            <a:ext cx="10515600" cy="112395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b="1" dirty="0" err="1">
                <a:solidFill>
                  <a:schemeClr val="bg1"/>
                </a:solidFill>
                <a:latin typeface="Whitney Book" pitchFamily="50" charset="0"/>
                <a:ea typeface="Verdana" charset="0"/>
                <a:cs typeface="Whitney Book" pitchFamily="50" charset="0"/>
              </a:rPr>
              <a:t>Innovasjon</a:t>
            </a:r>
            <a:r>
              <a:rPr lang="en-US" b="1" dirty="0">
                <a:solidFill>
                  <a:schemeClr val="bg1"/>
                </a:solidFill>
                <a:latin typeface="Whitney Book" pitchFamily="50" charset="0"/>
                <a:ea typeface="Verdana" charset="0"/>
                <a:cs typeface="Whitney Book" pitchFamily="50" charset="0"/>
              </a:rPr>
              <a:t> og </a:t>
            </a:r>
            <a:r>
              <a:rPr lang="en-US" b="1" dirty="0" err="1">
                <a:solidFill>
                  <a:schemeClr val="bg1"/>
                </a:solidFill>
                <a:latin typeface="Whitney Book" pitchFamily="50" charset="0"/>
                <a:ea typeface="Verdana" charset="0"/>
                <a:cs typeface="Whitney Book" pitchFamily="50" charset="0"/>
              </a:rPr>
              <a:t>styrket</a:t>
            </a:r>
            <a:r>
              <a:rPr lang="en-US" b="1" dirty="0">
                <a:solidFill>
                  <a:schemeClr val="bg1"/>
                </a:solidFill>
                <a:latin typeface="Whitney Book" pitchFamily="50" charset="0"/>
                <a:ea typeface="Verdana" charset="0"/>
                <a:cs typeface="Whitney Book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Whitney Book" pitchFamily="50" charset="0"/>
                <a:ea typeface="Verdana" charset="0"/>
                <a:cs typeface="Whitney Book" pitchFamily="50" charset="0"/>
              </a:rPr>
              <a:t>grønn</a:t>
            </a:r>
            <a:r>
              <a:rPr lang="en-US" b="1" dirty="0">
                <a:solidFill>
                  <a:schemeClr val="bg1"/>
                </a:solidFill>
                <a:latin typeface="Whitney Book" pitchFamily="50" charset="0"/>
                <a:ea typeface="Verdana" charset="0"/>
                <a:cs typeface="Whitney Book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Whitney Book" pitchFamily="50" charset="0"/>
                <a:ea typeface="Verdana" charset="0"/>
                <a:cs typeface="Whitney Book" pitchFamily="50" charset="0"/>
              </a:rPr>
              <a:t>konkurransekraft</a:t>
            </a:r>
            <a:endParaRPr lang="nb-NO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012" y="1384300"/>
            <a:ext cx="5627588" cy="377534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87350" y="5453568"/>
            <a:ext cx="1170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Whitney Book" pitchFamily="50" charset="0"/>
                <a:ea typeface="Verdana" charset="0"/>
                <a:cs typeface="Whitney Book" pitchFamily="50" charset="0"/>
              </a:rPr>
              <a:t>We need new ways of thinking to solve problems caused by the old ways of thinking </a:t>
            </a:r>
            <a:r>
              <a:rPr lang="en-US" sz="1600" b="1" dirty="0">
                <a:solidFill>
                  <a:schemeClr val="bg1"/>
                </a:solidFill>
                <a:latin typeface="Whitney Book" pitchFamily="50" charset="0"/>
                <a:ea typeface="Verdana" charset="0"/>
                <a:cs typeface="Whitney Book" pitchFamily="50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Whitney Book" pitchFamily="50" charset="0"/>
                <a:ea typeface="Verdana" charset="0"/>
                <a:cs typeface="Whitney Book" pitchFamily="50" charset="0"/>
              </a:rPr>
            </a:br>
            <a:r>
              <a:rPr lang="en-US" sz="1600" b="1" i="1" dirty="0">
                <a:solidFill>
                  <a:schemeClr val="bg1"/>
                </a:solidFill>
                <a:latin typeface="Whitney Book" pitchFamily="50" charset="0"/>
                <a:ea typeface="Verdana" charset="0"/>
                <a:cs typeface="Whitney Book" pitchFamily="50" charset="0"/>
              </a:rPr>
              <a:t>Albert Einstein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114308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Ønsket drahjelp fra staten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9450" y="1755775"/>
            <a:ext cx="7512050" cy="4351338"/>
          </a:xfrm>
        </p:spPr>
        <p:txBody>
          <a:bodyPr>
            <a:normAutofit lnSpcReduction="1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buClr>
                <a:srgbClr val="01286A"/>
              </a:buClr>
              <a:buSzPct val="75000"/>
              <a:buBlip>
                <a:blip r:embed="rId2"/>
              </a:buBlip>
            </a:pPr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Et «klimatilpasset» regelverk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  <a:buClr>
                <a:srgbClr val="01286A"/>
              </a:buClr>
              <a:buSzPct val="75000"/>
              <a:buBlip>
                <a:blip r:embed="rId2"/>
              </a:buBlip>
            </a:pPr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Nasjonale mål og incentiver for bedre </a:t>
            </a:r>
            <a:b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</a:br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utnyttelse av ressursene i vann og avløp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  <a:buClr>
                <a:srgbClr val="01286A"/>
              </a:buClr>
              <a:buSzPct val="75000"/>
              <a:buBlip>
                <a:blip r:embed="rId2"/>
              </a:buBlip>
            </a:pPr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Etablering av et forsknings- og teknologiutviklingsfond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  <a:buClr>
                <a:srgbClr val="01286A"/>
              </a:buClr>
              <a:buSzPct val="75000"/>
              <a:buBlip>
                <a:blip r:embed="rId2"/>
              </a:buBlip>
            </a:pPr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Støtte til Nasjonalt kompetansesenter for ledningsteknologi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  <a:buClr>
                <a:srgbClr val="01286A"/>
              </a:buClr>
              <a:buSzPct val="75000"/>
              <a:buBlip>
                <a:blip r:embed="rId2"/>
              </a:buBlip>
            </a:pPr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Styrking av ingeniørutdanningen</a:t>
            </a:r>
          </a:p>
          <a:p>
            <a:pPr lvl="0" fontAlgn="base">
              <a:lnSpc>
                <a:spcPct val="100000"/>
              </a:lnSpc>
              <a:spcAft>
                <a:spcPct val="0"/>
              </a:spcAft>
              <a:buClr>
                <a:srgbClr val="01286A"/>
              </a:buClr>
              <a:buSzPct val="75000"/>
              <a:buBlip>
                <a:blip r:embed="rId2"/>
              </a:buBlip>
            </a:pPr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Samordnet statlig forvaltning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437" y="2159508"/>
            <a:ext cx="3261821" cy="4017455"/>
          </a:xfrm>
          <a:prstGeom prst="rect">
            <a:avLst/>
          </a:prstGeom>
        </p:spPr>
      </p:pic>
      <p:pic>
        <p:nvPicPr>
          <p:cNvPr id="6" name="Picture 2" descr="Grønn konkurransekraft, forside på rapport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2247" y="178305"/>
            <a:ext cx="3292202" cy="169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353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Lykkes vi hjemme, er behovene for norsk miljøteknologi og -kompetanse stort</a:t>
            </a:r>
          </a:p>
        </p:txBody>
      </p:sp>
      <p:pic>
        <p:nvPicPr>
          <p:cNvPr id="4" name="Picture 2" descr="Goal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6120" y="2698920"/>
            <a:ext cx="3744767" cy="219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lderesultat for europe seen from spac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2222500"/>
            <a:ext cx="3759539" cy="37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ilderesultat for water circular economy packag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0178" y="1631949"/>
            <a:ext cx="3164171" cy="447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75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Danmark: Vand – det nye vind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520949"/>
            <a:ext cx="4832350" cy="3656013"/>
          </a:xfrm>
        </p:spPr>
        <p:txBody>
          <a:bodyPr>
            <a:normAutofit/>
          </a:bodyPr>
          <a:lstStyle/>
          <a:p>
            <a:pPr>
              <a:buSzPct val="75000"/>
              <a:buBlip>
                <a:blip r:embed="rId2"/>
              </a:buBlip>
            </a:pPr>
            <a:r>
              <a:rPr lang="da-DK" sz="3200" i="1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Fordobling af eksporten af vandteknolog fra 15 til 30 mia. kr. inden 2025 – og derved skabe 4.000 nye arbejdspladser.</a:t>
            </a:r>
            <a:endParaRPr lang="nb-NO" sz="3200" i="1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022" y="2053938"/>
            <a:ext cx="5469778" cy="389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38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375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Norske synergier med bl.a. olje og oppdrett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16" y="1690688"/>
            <a:ext cx="5255133" cy="4372214"/>
          </a:xfrm>
          <a:prstGeom prst="rect">
            <a:avLst/>
          </a:prstGeom>
        </p:spPr>
      </p:pic>
      <p:pic>
        <p:nvPicPr>
          <p:cNvPr id="5" name="Picture 2" descr="https://news.wsu.edu/wp-content/uploads/2013/09/water-is-the-new-oil-banner-600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50" y="4386361"/>
            <a:ext cx="3457643" cy="172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734" y="1690688"/>
            <a:ext cx="4376066" cy="25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08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Hele verdikjeden må med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5000"/>
              <a:buBlip>
                <a:blip r:embed="rId2"/>
              </a:buBlip>
            </a:pPr>
            <a:r>
              <a:rPr lang="nb-NO" sz="32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Politikere, myndigheter, virkemiddelapparatet</a:t>
            </a:r>
          </a:p>
          <a:p>
            <a:pPr>
              <a:buSzPct val="75000"/>
              <a:buBlip>
                <a:blip r:embed="rId2"/>
              </a:buBlip>
            </a:pPr>
            <a:r>
              <a:rPr lang="nb-NO" sz="32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Forsknings- og utdanningsinstitusjoner, rådgivere</a:t>
            </a:r>
          </a:p>
          <a:p>
            <a:pPr>
              <a:buSzPct val="75000"/>
              <a:buBlip>
                <a:blip r:embed="rId2"/>
              </a:buBlip>
            </a:pPr>
            <a:r>
              <a:rPr lang="nb-NO" sz="32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Industri, teknologileverandører</a:t>
            </a:r>
          </a:p>
          <a:p>
            <a:pPr>
              <a:buSzPct val="75000"/>
              <a:buBlip>
                <a:blip r:embed="rId2"/>
              </a:buBlip>
            </a:pPr>
            <a:r>
              <a:rPr lang="nb-NO" sz="32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Sluttbrukere (bestillere)</a:t>
            </a:r>
          </a:p>
          <a:p>
            <a:endParaRPr lang="nb-NO" sz="3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sz="32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Spørsmål om kultur og ledelsesforankring</a:t>
            </a:r>
          </a:p>
          <a:p>
            <a:pPr marL="0" indent="0">
              <a:buSzPct val="75000"/>
              <a:buNone/>
            </a:pPr>
            <a:endParaRPr lang="nb-NO" dirty="0"/>
          </a:p>
          <a:p>
            <a:pPr>
              <a:buSzPct val="75000"/>
              <a:buBlip>
                <a:blip r:embed="rId2"/>
              </a:buBlip>
            </a:pPr>
            <a:endParaRPr lang="nb-NO" dirty="0"/>
          </a:p>
          <a:p>
            <a:pPr>
              <a:buSzPct val="75000"/>
              <a:buBlip>
                <a:blip r:embed="rId2"/>
              </a:buBlip>
            </a:pPr>
            <a:endParaRPr lang="nb-NO" dirty="0"/>
          </a:p>
          <a:p>
            <a:pPr>
              <a:buSzPct val="75000"/>
              <a:buBlip>
                <a:blip r:embed="rId2"/>
              </a:buBlip>
            </a:pPr>
            <a:endParaRPr lang="nb-NO" dirty="0"/>
          </a:p>
          <a:p>
            <a:pPr>
              <a:buSzPct val="75000"/>
              <a:buBlip>
                <a:blip r:embed="rId2"/>
              </a:buBlip>
            </a:pPr>
            <a:endParaRPr lang="nb-NO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869" y="365125"/>
            <a:ext cx="2225531" cy="340677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181" y="4492600"/>
            <a:ext cx="3270969" cy="111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4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27092" y="276225"/>
            <a:ext cx="8345658" cy="1325563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Fortsatt riktig god Vanndag!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142" y="1762126"/>
            <a:ext cx="5243029" cy="44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4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393" y="419100"/>
            <a:ext cx="5043999" cy="546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6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523875"/>
            <a:ext cx="10515600" cy="1325563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Sentrale utfordringer for norsk vann- og avløpsbransje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368709"/>
            <a:ext cx="7880350" cy="2794001"/>
          </a:xfrm>
        </p:spPr>
        <p:txBody>
          <a:bodyPr>
            <a:noAutofit/>
          </a:bodyPr>
          <a:lstStyle/>
          <a:p>
            <a:pPr>
              <a:buSzPct val="75000"/>
              <a:buBlip>
                <a:blip r:embed="rId2"/>
              </a:buBlip>
            </a:pPr>
            <a:r>
              <a:rPr lang="nb-NO" sz="32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Håndtere befolkningsvekst</a:t>
            </a:r>
          </a:p>
          <a:p>
            <a:pPr>
              <a:buSzPct val="75000"/>
              <a:buBlip>
                <a:blip r:embed="rId2"/>
              </a:buBlip>
            </a:pPr>
            <a:r>
              <a:rPr lang="nb-NO" sz="32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Innfri strengere kvalitets-, miljø- og sikkerhetskrav</a:t>
            </a:r>
          </a:p>
          <a:p>
            <a:pPr>
              <a:buSzPct val="75000"/>
              <a:buBlip>
                <a:blip r:embed="rId2"/>
              </a:buBlip>
            </a:pPr>
            <a:r>
              <a:rPr lang="nb-NO" sz="32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Tilpasse til et endret klima</a:t>
            </a:r>
          </a:p>
          <a:p>
            <a:pPr>
              <a:buSzPct val="75000"/>
              <a:buBlip>
                <a:blip r:embed="rId2"/>
              </a:buBlip>
            </a:pPr>
            <a:r>
              <a:rPr lang="nb-NO" sz="32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Ta igjen et vedlikeholdsetterslep</a:t>
            </a:r>
          </a:p>
          <a:p>
            <a:pPr>
              <a:buSzPct val="75000"/>
              <a:buBlip>
                <a:blip r:embed="rId2"/>
              </a:buBlip>
            </a:pPr>
            <a:endParaRPr lang="nb-NO" sz="3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3810" y="1849438"/>
            <a:ext cx="2827055" cy="39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441325"/>
            <a:ext cx="10515600" cy="1325563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Store investeringer = stort potensiale </a:t>
            </a:r>
            <a:b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</a:br>
            <a:r>
              <a:rPr lang="nb-NO" i="1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hvis vi gjør de rette valgene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403475"/>
            <a:ext cx="5918200" cy="2828925"/>
          </a:xfrm>
        </p:spPr>
        <p:txBody>
          <a:bodyPr/>
          <a:lstStyle/>
          <a:p>
            <a:pPr>
              <a:buSzPct val="75000"/>
              <a:buBlip>
                <a:blip r:embed="rId2"/>
              </a:buBlip>
            </a:pPr>
            <a:r>
              <a:rPr lang="nb-NO" sz="32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Bærekraftige løsninger</a:t>
            </a:r>
          </a:p>
          <a:p>
            <a:pPr>
              <a:buSzPct val="75000"/>
              <a:buBlip>
                <a:blip r:embed="rId2"/>
              </a:buBlip>
            </a:pPr>
            <a:r>
              <a:rPr lang="nb-NO" sz="32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Kostnadseffektive løsninger</a:t>
            </a:r>
          </a:p>
          <a:p>
            <a:pPr>
              <a:buSzPct val="75000"/>
              <a:buBlip>
                <a:blip r:embed="rId2"/>
              </a:buBlip>
            </a:pPr>
            <a:r>
              <a:rPr lang="nb-NO" sz="32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Innovasjon og styrket grønn konkurransekraft</a:t>
            </a:r>
          </a:p>
          <a:p>
            <a:pPr>
              <a:buSzPct val="75000"/>
              <a:buBlip>
                <a:blip r:embed="rId2"/>
              </a:buBlip>
            </a:pPr>
            <a:r>
              <a:rPr lang="nb-NO" sz="32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Miljøarbeidsplasser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350" y="2015707"/>
            <a:ext cx="4748108" cy="374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1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Bærekraftige løsninger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90675"/>
            <a:ext cx="5187950" cy="4351338"/>
          </a:xfrm>
        </p:spPr>
        <p:txBody>
          <a:bodyPr>
            <a:normAutofit/>
          </a:bodyPr>
          <a:lstStyle/>
          <a:p>
            <a:pPr>
              <a:buSzPct val="75000"/>
              <a:buBlip>
                <a:blip r:embed="rId2"/>
              </a:buBlip>
            </a:pPr>
            <a:r>
              <a:rPr lang="nb-NO" i="1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Norsk vannbransje skal forvalte og utvikle vann- og avløpsinfrastrukturen på en måte som sikrer rent vann i springen og i naturen, og som bidrar til at Norge når sine bærekraftmål</a:t>
            </a:r>
          </a:p>
          <a:p>
            <a:pPr marL="0" indent="0">
              <a:buSzPct val="75000"/>
              <a:buNone/>
            </a:pPr>
            <a:endParaRPr lang="nb-NO" sz="1600" i="1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  <a:p>
            <a:pPr lvl="1">
              <a:buSzPct val="75000"/>
              <a:buBlip>
                <a:blip r:embed="rId2"/>
              </a:buBlip>
            </a:pPr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Delmål</a:t>
            </a:r>
          </a:p>
          <a:p>
            <a:pPr lvl="1">
              <a:buSzPct val="75000"/>
              <a:buBlip>
                <a:blip r:embed="rId2"/>
              </a:buBlip>
            </a:pPr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Indikatorer</a:t>
            </a:r>
          </a:p>
          <a:p>
            <a:pPr lvl="1">
              <a:buSzPct val="75000"/>
              <a:buBlip>
                <a:blip r:embed="rId2"/>
              </a:buBlip>
            </a:pPr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Verktøykasse</a:t>
            </a:r>
          </a:p>
          <a:p>
            <a:pPr lvl="1">
              <a:buSzPct val="75000"/>
              <a:buBlip>
                <a:blip r:embed="rId2"/>
              </a:buBlip>
            </a:pPr>
            <a:endParaRPr lang="nb-NO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352" y="365125"/>
            <a:ext cx="4870860" cy="315262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897" y="3831824"/>
            <a:ext cx="1632253" cy="229423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750" y="3585660"/>
            <a:ext cx="2333624" cy="278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6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Slam og fosfor som ressurs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787525"/>
            <a:ext cx="6965950" cy="3724275"/>
          </a:xfrm>
        </p:spPr>
        <p:txBody>
          <a:bodyPr>
            <a:normAutofit/>
          </a:bodyPr>
          <a:lstStyle/>
          <a:p>
            <a:pPr>
              <a:buSzPct val="75000"/>
              <a:buBlip>
                <a:blip r:embed="rId2"/>
              </a:buBlip>
            </a:pPr>
            <a:r>
              <a:rPr lang="nb-NO" sz="32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Utnyttelse av ressursene i avløpsslam</a:t>
            </a:r>
          </a:p>
          <a:p>
            <a:pPr lvl="1">
              <a:buSzPct val="75000"/>
              <a:buBlip>
                <a:blip r:embed="rId2"/>
              </a:buBlip>
            </a:pPr>
            <a:r>
              <a:rPr lang="nb-NO" sz="28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85-90 % i kretsløp</a:t>
            </a:r>
          </a:p>
          <a:p>
            <a:pPr lvl="1">
              <a:buSzPct val="75000"/>
              <a:buBlip>
                <a:blip r:embed="rId2"/>
              </a:buBlip>
            </a:pPr>
            <a:r>
              <a:rPr lang="nb-NO" sz="28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Kildekontroll fungerer</a:t>
            </a:r>
          </a:p>
          <a:p>
            <a:pPr>
              <a:buSzPct val="75000"/>
              <a:buBlip>
                <a:blip r:embed="rId2"/>
              </a:buBlip>
            </a:pPr>
            <a:r>
              <a:rPr lang="nb-NO" sz="32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Behov</a:t>
            </a:r>
          </a:p>
          <a:p>
            <a:pPr lvl="1">
              <a:buSzPct val="75000"/>
              <a:buBlip>
                <a:blip r:embed="rId2"/>
              </a:buBlip>
            </a:pPr>
            <a:r>
              <a:rPr lang="nb-NO" sz="28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Håndtering av «nye» problemstoffer</a:t>
            </a:r>
          </a:p>
          <a:p>
            <a:pPr lvl="1">
              <a:buSzPct val="75000"/>
              <a:buBlip>
                <a:blip r:embed="rId2"/>
              </a:buBlip>
            </a:pPr>
            <a:r>
              <a:rPr lang="nb-NO" sz="28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En fremtidsrettet fosfor-strategi</a:t>
            </a:r>
          </a:p>
          <a:p>
            <a:pPr lvl="1">
              <a:buSzPct val="75000"/>
              <a:buBlip>
                <a:blip r:embed="rId2"/>
              </a:buBlip>
            </a:pPr>
            <a:r>
              <a:rPr lang="nb-NO" sz="28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Revidert forskrift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130" y="298447"/>
            <a:ext cx="3380980" cy="202248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441" y="2470157"/>
            <a:ext cx="2730359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9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Energi som ressurs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2003425"/>
            <a:ext cx="6013450" cy="3697125"/>
          </a:xfrm>
        </p:spPr>
        <p:txBody>
          <a:bodyPr>
            <a:normAutofit lnSpcReduction="10000"/>
          </a:bodyPr>
          <a:lstStyle/>
          <a:p>
            <a:pPr>
              <a:buSzPct val="75000"/>
              <a:buBlip>
                <a:blip r:embed="rId2"/>
              </a:buBlip>
            </a:pPr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Vann- og avløp repr. 11% av kommunalt energiforbruk (830 GWh)</a:t>
            </a:r>
          </a:p>
          <a:p>
            <a:pPr>
              <a:buSzPct val="75000"/>
              <a:buBlip>
                <a:blip r:embed="rId2"/>
              </a:buBlip>
            </a:pPr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Potensiale for å bli energinøytral og «kommunenes grønne energifabrikk»</a:t>
            </a:r>
          </a:p>
          <a:p>
            <a:pPr lvl="1">
              <a:buSzPct val="75000"/>
              <a:buBlip>
                <a:blip r:embed="rId2"/>
              </a:buBlip>
            </a:pPr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Energieffektivisering</a:t>
            </a:r>
          </a:p>
          <a:p>
            <a:pPr lvl="1">
              <a:buSzPct val="75000"/>
              <a:buBlip>
                <a:blip r:embed="rId2"/>
              </a:buBlip>
            </a:pPr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Varmepumper</a:t>
            </a:r>
          </a:p>
          <a:p>
            <a:pPr lvl="1">
              <a:buSzPct val="75000"/>
              <a:buBlip>
                <a:blip r:embed="rId2"/>
              </a:buBlip>
            </a:pPr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Biogass</a:t>
            </a:r>
          </a:p>
          <a:p>
            <a:pPr lvl="1">
              <a:buSzPct val="75000"/>
              <a:buBlip>
                <a:blip r:embed="rId2"/>
              </a:buBlip>
            </a:pPr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Mikrokraft</a:t>
            </a:r>
          </a:p>
          <a:p>
            <a:pPr lvl="1">
              <a:buSzPct val="75000"/>
              <a:buBlip>
                <a:blip r:embed="rId2"/>
              </a:buBlip>
            </a:pPr>
            <a:r>
              <a:rPr lang="nb-NO" dirty="0" err="1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M.v</a:t>
            </a:r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.</a:t>
            </a:r>
          </a:p>
          <a:p>
            <a:pPr>
              <a:buSzPct val="75000"/>
              <a:buBlip>
                <a:blip r:embed="rId2"/>
              </a:buBlip>
            </a:pPr>
            <a:endParaRPr lang="nb-NO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  <a:p>
            <a:pPr>
              <a:buSzPct val="75000"/>
              <a:buBlip>
                <a:blip r:embed="rId2"/>
              </a:buBlip>
            </a:pPr>
            <a:endParaRPr lang="nb-NO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117" y="631775"/>
            <a:ext cx="3835683" cy="50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9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84" y="2540911"/>
            <a:ext cx="2493574" cy="354080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893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Bærekraftig ledningsfornyelse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53018"/>
            <a:ext cx="8794750" cy="1222375"/>
          </a:xfrm>
        </p:spPr>
        <p:txBody>
          <a:bodyPr/>
          <a:lstStyle/>
          <a:p>
            <a:pPr>
              <a:buSzPct val="75000"/>
              <a:buBlip>
                <a:blip r:embed="rId3"/>
              </a:buBlip>
            </a:pPr>
            <a:r>
              <a:rPr lang="nb-NO" sz="32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Fornyelsestakt sakte på veg opp </a:t>
            </a:r>
            <a:r>
              <a:rPr lang="nb-NO" sz="20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(KOSTRA 2013-15)</a:t>
            </a:r>
          </a:p>
          <a:p>
            <a:pPr lvl="1">
              <a:buSzPct val="75000"/>
              <a:buBlip>
                <a:blip r:embed="rId3"/>
              </a:buBlip>
            </a:pPr>
            <a:r>
              <a:rPr lang="nb-NO" sz="2800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V: 0,69%    A: 0,57%</a:t>
            </a:r>
            <a:endParaRPr lang="nb-NO" sz="3200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  <a:p>
            <a:pPr lvl="1">
              <a:buSzPct val="75000"/>
              <a:buBlip>
                <a:blip r:embed="rId3"/>
              </a:buBlip>
            </a:pPr>
            <a:endParaRPr lang="nb-NO" dirty="0">
              <a:solidFill>
                <a:schemeClr val="bg1"/>
              </a:solidFill>
              <a:latin typeface="Whitney Book" pitchFamily="50" charset="0"/>
              <a:cs typeface="Whitney Book" pitchFamily="50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986" y="2802959"/>
            <a:ext cx="2477064" cy="354080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530" y="1384300"/>
            <a:ext cx="3378460" cy="475615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7927" y="3269457"/>
            <a:ext cx="2953576" cy="286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7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1400" y="365125"/>
            <a:ext cx="10312400" cy="885825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  <a:latin typeface="Whitney Book" pitchFamily="50" charset="0"/>
                <a:cs typeface="Whitney Book" pitchFamily="50" charset="0"/>
              </a:rPr>
              <a:t>Kostnadseffektive løsninger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898" y="1403350"/>
            <a:ext cx="7670801" cy="491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06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0" id="{D24E3BD0-10EC-421D-93A2-DDE9213A19BA}" vid="{E3E9A7D3-3A34-4CCB-8CDE-E05A435118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NV PP-mal mørk</Template>
  <TotalTime>170</TotalTime>
  <Words>291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Whitney Book</vt:lpstr>
      <vt:lpstr>Wingdings</vt:lpstr>
      <vt:lpstr>Office-tema</vt:lpstr>
      <vt:lpstr>PowerPoint-presentasjon</vt:lpstr>
      <vt:lpstr>PowerPoint-presentasjon</vt:lpstr>
      <vt:lpstr>Sentrale utfordringer for norsk vann- og avløpsbransje</vt:lpstr>
      <vt:lpstr>Store investeringer = stort potensiale  hvis vi gjør de rette valgene</vt:lpstr>
      <vt:lpstr>Bærekraftige løsninger</vt:lpstr>
      <vt:lpstr>Slam og fosfor som ressurs</vt:lpstr>
      <vt:lpstr>Energi som ressurs</vt:lpstr>
      <vt:lpstr>Bærekraftig ledningsfornyelse</vt:lpstr>
      <vt:lpstr>Kostnadseffektive løsninger</vt:lpstr>
      <vt:lpstr>Innovasjon og styrket grønn konkurransekraft</vt:lpstr>
      <vt:lpstr>Ønsket drahjelp fra staten</vt:lpstr>
      <vt:lpstr>Lykkes vi hjemme, er behovene for norsk miljøteknologi og -kompetanse stort</vt:lpstr>
      <vt:lpstr>Danmark: Vand – det nye vind</vt:lpstr>
      <vt:lpstr>Norske synergier med bl.a. olje og oppdrett</vt:lpstr>
      <vt:lpstr>Hele verdikjeden må med</vt:lpstr>
      <vt:lpstr>Fortsatt riktig god Vanndag!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toril</dc:creator>
  <cp:lastModifiedBy>Haugum Anne</cp:lastModifiedBy>
  <cp:revision>24</cp:revision>
  <dcterms:created xsi:type="dcterms:W3CDTF">2017-03-07T14:22:07Z</dcterms:created>
  <dcterms:modified xsi:type="dcterms:W3CDTF">2017-04-11T08:35:48Z</dcterms:modified>
</cp:coreProperties>
</file>