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2" r:id="rId5"/>
    <p:sldId id="260" r:id="rId6"/>
    <p:sldId id="271" r:id="rId7"/>
    <p:sldId id="261" r:id="rId8"/>
    <p:sldId id="262" r:id="rId9"/>
    <p:sldId id="266" r:id="rId10"/>
    <p:sldId id="265" r:id="rId11"/>
    <p:sldId id="267" r:id="rId12"/>
    <p:sldId id="270" r:id="rId13"/>
    <p:sldId id="268" r:id="rId14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73" autoAdjust="0"/>
  </p:normalViewPr>
  <p:slideViewPr>
    <p:cSldViewPr snapToGrid="0">
      <p:cViewPr varScale="1">
        <p:scale>
          <a:sx n="163" d="100"/>
          <a:sy n="163" d="100"/>
        </p:scale>
        <p:origin x="15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A4386-E402-4C6A-BCD6-A2C164AD43D6}" type="datetimeFigureOut">
              <a:rPr lang="nb-NO" smtClean="0"/>
              <a:t>21.03.2017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19B8B-B314-48A1-8D3D-D3763EAEEC4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49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5622580" y="6457105"/>
            <a:ext cx="4301839" cy="339515"/>
          </a:xfrm>
          <a:prstGeom prst="rect">
            <a:avLst/>
          </a:prstGeom>
          <a:noFill/>
          <a:ln>
            <a:noFill/>
          </a:ln>
        </p:spPr>
        <p:txBody>
          <a:bodyPr lIns="95550" tIns="47775" rIns="95550" bIns="477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92220" y="3228551"/>
            <a:ext cx="7942198" cy="3058796"/>
          </a:xfrm>
          <a:prstGeom prst="rect">
            <a:avLst/>
          </a:prstGeom>
          <a:noFill/>
          <a:ln>
            <a:noFill/>
          </a:ln>
        </p:spPr>
        <p:txBody>
          <a:bodyPr lIns="95550" tIns="47775" rIns="95550" bIns="477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819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6835" y="244149"/>
            <a:ext cx="8153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5800" y="1479176"/>
            <a:ext cx="7772400" cy="2749924"/>
          </a:xfrm>
        </p:spPr>
        <p:txBody>
          <a:bodyPr/>
          <a:lstStyle>
            <a:lvl1pPr marL="0" indent="0" algn="l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2431A-8DAE-4F6D-BD97-4D87D7C8ED8A}" type="datetime1">
              <a:rPr lang="nb-NO" smtClean="0"/>
              <a:t>21.03.2017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44AAC-C847-431D-B538-DAB2E62DDF6E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5132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04904" y="211091"/>
            <a:ext cx="8435683" cy="9812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13765" y="1335742"/>
            <a:ext cx="8417859" cy="3218330"/>
          </a:xfrm>
        </p:spPr>
        <p:txBody>
          <a:bodyPr vert="eaVert"/>
          <a:lstStyle>
            <a:lvl1pPr marL="457200" indent="-457200" algn="ctr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364E3-3565-4577-B6F0-6FD5EDE0D08C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3949F-731D-4028-A648-0F16C80E5919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2606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>
            <a:lvl1pPr marL="457200" indent="-457200"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22853-9EC7-4E63-8983-CC75466C5466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6E113-C858-4A52-8B22-7B56523ACA8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4303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484200" y="175232"/>
            <a:ext cx="8202600" cy="82881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530883" y="1129552"/>
            <a:ext cx="8137988" cy="3514165"/>
          </a:xfrm>
        </p:spPr>
        <p:txBody>
          <a:bodyPr>
            <a:normAutofit/>
          </a:bodyPr>
          <a:lstStyle>
            <a:lvl1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 sz="2800" baseline="0"/>
            </a:lvl1pPr>
            <a:lvl2pPr marL="630238" indent="203200">
              <a:spcBef>
                <a:spcPts val="600"/>
              </a:spcBef>
              <a:defRPr sz="2400"/>
            </a:lvl2pPr>
            <a:lvl3pPr marL="1162050" indent="307975">
              <a:spcBef>
                <a:spcPts val="600"/>
              </a:spcBef>
              <a:defRPr sz="2000" baseline="0"/>
            </a:lvl3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sz="2400" dirty="0"/>
              <a:t>Second </a:t>
            </a:r>
            <a:r>
              <a:rPr lang="nb-NO" sz="2400" dirty="0" err="1"/>
              <a:t>level</a:t>
            </a:r>
            <a:endParaRPr lang="nb-NO" sz="2400" dirty="0"/>
          </a:p>
          <a:p>
            <a:pPr lvl="2"/>
            <a:r>
              <a:rPr lang="nb-NO" dirty="0"/>
              <a:t>Third </a:t>
            </a:r>
            <a:r>
              <a:rPr lang="nb-NO" dirty="0" err="1"/>
              <a:t>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450257-07C4-4386-8811-CB0F3B1A41D4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464174" y="4869656"/>
            <a:ext cx="2045073" cy="273844"/>
          </a:xfrm>
        </p:spPr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F37D9-1911-45C7-A230-7CFE9DC0FC48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08599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DD732-8BE4-4EA6-9F09-39871DD0181F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97BFA-7DA8-4F6A-9CC2-4FC5BB17C6A4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622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7353" y="245268"/>
            <a:ext cx="8298971" cy="926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66825"/>
            <a:ext cx="4038600" cy="33277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79415"/>
            <a:ext cx="4038600" cy="33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5F59D1-AE42-46B5-A3A6-80293E55D8BC}" type="datetime1">
              <a:rPr lang="nb-NO" smtClean="0"/>
              <a:t>21.03.2017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03D73-82B5-4F1E-A617-9079BFB452E0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1180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6976" y="148337"/>
            <a:ext cx="8471542" cy="11156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95835" y="1357523"/>
            <a:ext cx="4201553" cy="4747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95835" y="1837344"/>
            <a:ext cx="4201553" cy="29318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6744" y="136320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6744" y="1843025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C44030-7B29-45FD-ACAC-673C64CB49C1}" type="datetime1">
              <a:rPr lang="nb-NO" smtClean="0"/>
              <a:t>21.03.2017</a:t>
            </a:fld>
            <a:endParaRPr lang="nn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08221-F66D-4D88-ACAA-EA59E48B41B6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6325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95940" y="166266"/>
            <a:ext cx="8543259" cy="10618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C769D3-9922-4841-9A49-7B0889B7B246}" type="datetime1">
              <a:rPr lang="nb-NO" smtClean="0"/>
              <a:t>21.03.2017</a:t>
            </a:fld>
            <a:endParaRPr lang="nn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B00F0-8CB5-42AF-8CCD-5A4E291534C0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55178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20648C-5BD7-4936-B6F6-E6E3901EEF76}" type="datetime1">
              <a:rPr lang="nb-NO" smtClean="0"/>
              <a:t>21.03.2017</a:t>
            </a:fld>
            <a:endParaRPr lang="nn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59820-22D6-438B-9ACC-C6121BCBE943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698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B72E54-1106-40A3-AEEE-9184AE9C882E}" type="datetime1">
              <a:rPr lang="nb-NO" smtClean="0"/>
              <a:t>21.03.2017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3B294-7C88-4B40-BD33-0F1A014CCFF1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296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nn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65AC4-C693-41BF-ABE6-D97D9BDEF8C8}" type="datetime1">
              <a:rPr lang="nb-NO" smtClean="0"/>
              <a:t>21.03.2017</a:t>
            </a:fld>
            <a:endParaRPr lang="nn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7221B-76C1-4D89-973C-38A729EF7C5B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823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82"/>
            <a:ext cx="9144000" cy="51435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02129" y="883443"/>
            <a:ext cx="7886700" cy="15894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0884" y="2806953"/>
            <a:ext cx="7457176" cy="15810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a </a:t>
            </a:r>
            <a:r>
              <a:rPr lang="nb-NO" dirty="0" err="1"/>
              <a:t>subtitle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743450" y="4869656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2BEE-94B5-4E2B-8A93-6CD5EDA82DE3}" type="datetime1">
              <a:rPr lang="nb-NO" smtClean="0"/>
              <a:t>21.03.2017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64174" y="4869656"/>
            <a:ext cx="2045073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nb-NO"/>
              <a:t>Malcolm Reid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7853082" y="4869656"/>
            <a:ext cx="662268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3A51-5FE1-4512-94A5-37D46034258E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2" y="4673992"/>
            <a:ext cx="1127323" cy="4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8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200" b="0" kern="1200">
          <a:solidFill>
            <a:schemeClr val="tx1"/>
          </a:solidFill>
          <a:latin typeface="Calibri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b="1" dirty="0"/>
              <a:t>Verdens Vanndag 2017</a:t>
            </a:r>
            <a:endParaRPr lang="nb-NO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De kommunale renseanleggene som byenes nyrer (og avløpsvannet som blodet) i den urbane metabolismen</a:t>
            </a:r>
          </a:p>
          <a:p>
            <a:r>
              <a:rPr lang="nb-NO" dirty="0"/>
              <a:t>– om deteksjon av de stygge stoffene</a:t>
            </a:r>
          </a:p>
          <a:p>
            <a:pPr algn="r"/>
            <a:br>
              <a:rPr lang="nb-NO" sz="1400" dirty="0"/>
            </a:br>
            <a:br>
              <a:rPr lang="nb-NO" sz="1400" i="1" dirty="0"/>
            </a:br>
            <a:r>
              <a:rPr lang="nb-NO" sz="1400" i="1" dirty="0"/>
              <a:t>Dr. Malcolm Reid, NIVA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13522-8EC1-4EA3-B9F8-430E95EF50DE}" type="datetime1">
              <a:rPr lang="nb-NO" smtClean="0"/>
              <a:t>21.03.2017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b-NO" dirty="0"/>
              <a:t>Malcolm Reid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3A51-5FE1-4512-94A5-37D46034258E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656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ape 147" descr="Metabolism of Cocaine.b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4816" y="929974"/>
            <a:ext cx="3183759" cy="309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1331641" y="87473"/>
            <a:ext cx="6400654" cy="532991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ctr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558ED5"/>
                </a:solidFill>
                <a:latin typeface="+mj-lt"/>
                <a:ea typeface="Trebuchet MS"/>
                <a:cs typeface="Trebuchet MS"/>
                <a:sym typeface="Trebuchet MS"/>
              </a:rPr>
              <a:t>Urinary metabolites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8205" y="1383618"/>
            <a:ext cx="14041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Evidence of use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39652" y="1388024"/>
            <a:ext cx="16741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Disposal?</a:t>
            </a:r>
          </a:p>
        </p:txBody>
      </p:sp>
      <p:cxnSp>
        <p:nvCxnSpPr>
          <p:cNvPr id="4" name="Straight Arrow Connector 3"/>
          <p:cNvCxnSpPr>
            <a:stCxn id="9" idx="2"/>
          </p:cNvCxnSpPr>
          <p:nvPr/>
        </p:nvCxnSpPr>
        <p:spPr>
          <a:xfrm>
            <a:off x="2276745" y="1641940"/>
            <a:ext cx="1215135" cy="497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" idx="1"/>
          </p:cNvCxnSpPr>
          <p:nvPr/>
        </p:nvCxnSpPr>
        <p:spPr>
          <a:xfrm flipH="1">
            <a:off x="5544109" y="1510576"/>
            <a:ext cx="864096" cy="575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B431A-46F5-4570-98C9-0B1AF8F00EC8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9820-22D6-438B-9ACC-C6121BCBE943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1062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25" y="64169"/>
            <a:ext cx="4776154" cy="399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903" y="332185"/>
            <a:ext cx="2493169" cy="66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/>
          <p:cNvSpPr txBox="1">
            <a:spLocks/>
          </p:cNvSpPr>
          <p:nvPr/>
        </p:nvSpPr>
        <p:spPr>
          <a:xfrm>
            <a:off x="1196215" y="160581"/>
            <a:ext cx="4311617" cy="17160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rbel" pitchFamily="34" charset="0"/>
              <a:buChar char="•"/>
              <a:defRPr sz="3200" kern="1200">
                <a:solidFill>
                  <a:schemeClr val="tx1"/>
                </a:solidFill>
                <a:latin typeface="Corbel" pitchFamily="34" charset="0"/>
                <a:ea typeface="ＭＳ Ｐゴシック" pitchFamily="34" charset="-128"/>
                <a:cs typeface="Garamond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rbel" pitchFamily="34" charset="0"/>
              <a:buChar char="–"/>
              <a:defRPr sz="2800" kern="1200">
                <a:solidFill>
                  <a:schemeClr val="tx1"/>
                </a:solidFill>
                <a:latin typeface="Corbel" pitchFamily="34" charset="0"/>
                <a:ea typeface="Garamond" pitchFamily="18" charset="0"/>
                <a:cs typeface="Garamond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rbel" pitchFamily="34" charset="0"/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Garamond" pitchFamily="18" charset="0"/>
                <a:cs typeface="Garamon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rbel" pitchFamily="34" charset="0"/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Garamond" pitchFamily="18" charset="0"/>
                <a:cs typeface="Garamon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Corbel" pitchFamily="34" charset="0"/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Garamond" pitchFamily="18" charset="0"/>
                <a:cs typeface="Garamon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 typeface="Corbel" pitchFamily="34" charset="0"/>
              <a:buNone/>
            </a:pPr>
            <a:endParaRPr lang="nb-NO" sz="1200" dirty="0">
              <a:cs typeface="Garamond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8356" y="1379599"/>
            <a:ext cx="3620262" cy="2410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639" y="1903461"/>
            <a:ext cx="2847695" cy="21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76377" y="4192438"/>
            <a:ext cx="3623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>
                <a:cs typeface="Garamond" pitchFamily="18" charset="0"/>
              </a:rPr>
              <a:t>http://www.emcdda.europa.eu/topics/pods/waste-water-analysis</a:t>
            </a:r>
          </a:p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3EB0-B0D2-4294-AC68-5D314E3BC21E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3858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1"/>
            <a:br>
              <a:rPr lang="nb-NO" sz="2700" dirty="0">
                <a:solidFill>
                  <a:srgbClr val="0070C0"/>
                </a:solidFill>
                <a:latin typeface="+mn-lt"/>
              </a:rPr>
            </a:br>
            <a:r>
              <a:rPr lang="en-US" sz="2700" dirty="0">
                <a:solidFill>
                  <a:srgbClr val="0070C0"/>
                </a:solidFill>
                <a:latin typeface="+mn-lt"/>
              </a:rPr>
              <a:t>Health biomarkers, Pesticides on food, Air pollution </a:t>
            </a:r>
            <a:r>
              <a:rPr lang="en-US" sz="2700" dirty="0" err="1">
                <a:solidFill>
                  <a:srgbClr val="0070C0"/>
                </a:solidFill>
                <a:latin typeface="+mn-lt"/>
              </a:rPr>
              <a:t>etc</a:t>
            </a:r>
            <a:r>
              <a:rPr lang="nb-NO" sz="2700" dirty="0">
                <a:solidFill>
                  <a:srgbClr val="0070C0"/>
                </a:solidFill>
                <a:latin typeface="+mn-lt"/>
              </a:rPr>
              <a:t>.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Sewage contains a broad range of endogenous and exogenous biomarkers that potentially can be used to evaluate community-wide health related factors </a:t>
            </a:r>
          </a:p>
          <a:p>
            <a:r>
              <a:rPr lang="en-US" sz="2000" dirty="0"/>
              <a:t>Analysis allows for inter-comparison of health-status among distinct communities</a:t>
            </a:r>
          </a:p>
          <a:p>
            <a:r>
              <a:rPr lang="en-US" sz="2000" dirty="0"/>
              <a:t>Results can help establish correlations between stressors and health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12</a:t>
            </a:fld>
            <a:endParaRPr lang="nn-NO"/>
          </a:p>
        </p:txBody>
      </p:sp>
      <p:pic>
        <p:nvPicPr>
          <p:cNvPr id="7" name="Shape 98" descr="Cigarette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3512" y="3090111"/>
            <a:ext cx="1306762" cy="10667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71" y="3090111"/>
            <a:ext cx="1424231" cy="10667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62" y="3090111"/>
            <a:ext cx="1379987" cy="10667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56E6-2B81-4C5C-9B19-19908C7458A9}" type="datetime1">
              <a:rPr lang="nb-NO" smtClean="0"/>
              <a:t>21.03.2017</a:t>
            </a:fld>
            <a:endParaRPr lang="n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14003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lvl="1"/>
            <a:br>
              <a:rPr lang="nb-NO" sz="2700" dirty="0">
                <a:solidFill>
                  <a:srgbClr val="0070C0"/>
                </a:solidFill>
                <a:latin typeface="+mn-lt"/>
              </a:rPr>
            </a:br>
            <a:r>
              <a:rPr lang="en-US" sz="2700" dirty="0">
                <a:solidFill>
                  <a:srgbClr val="0070C0"/>
                </a:solidFill>
                <a:latin typeface="+mn-lt"/>
              </a:rPr>
              <a:t>Health biomarkers, Pesticides on food, Air pollution </a:t>
            </a:r>
            <a:r>
              <a:rPr lang="en-US" sz="2700" dirty="0" err="1">
                <a:solidFill>
                  <a:srgbClr val="0070C0"/>
                </a:solidFill>
                <a:latin typeface="+mn-lt"/>
              </a:rPr>
              <a:t>etc</a:t>
            </a:r>
            <a:r>
              <a:rPr lang="nb-NO" sz="2700" dirty="0">
                <a:solidFill>
                  <a:srgbClr val="0070C0"/>
                </a:solidFill>
                <a:latin typeface="+mn-lt"/>
              </a:rPr>
              <a:t>.</a:t>
            </a:r>
            <a:br>
              <a:rPr lang="nb-NO" dirty="0"/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Sewage contains a broad range of endogenous and exogenous biomarkers that potentially can be used to evaluate community-wide health related factors </a:t>
            </a:r>
          </a:p>
          <a:p>
            <a:r>
              <a:rPr lang="en-US" sz="2000" dirty="0"/>
              <a:t>Analysis allows for inter-comparison of health-status among distinct communities</a:t>
            </a:r>
          </a:p>
          <a:p>
            <a:r>
              <a:rPr lang="en-US" sz="2000" dirty="0"/>
              <a:t>Results can help establish correlations between stressors and health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E4553-F8C0-4191-8F54-B7C166ADCAB2}" type="datetime1">
              <a:rPr lang="nb-NO" smtClean="0"/>
              <a:t>21.03.2017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13</a:t>
            </a:fld>
            <a:endParaRPr lang="nn-NO"/>
          </a:p>
        </p:txBody>
      </p:sp>
      <p:pic>
        <p:nvPicPr>
          <p:cNvPr id="7" name="Shape 98" descr="Cigarette Pic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3512" y="3090111"/>
            <a:ext cx="1306762" cy="106679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71" y="3090111"/>
            <a:ext cx="1424231" cy="10667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62" y="3090111"/>
            <a:ext cx="1379987" cy="10667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4" descr="shutterstock_b+©lger speiling_Ivonne Wierink_1252975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NIVA_logo_norsk-fullt-na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163763"/>
            <a:ext cx="5087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7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00" y="175232"/>
            <a:ext cx="8202600" cy="138887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What goes up must come down – </a:t>
            </a:r>
            <a:br>
              <a:rPr lang="en-US" sz="4000" dirty="0"/>
            </a:br>
            <a:r>
              <a:rPr lang="en-US" sz="4000" dirty="0"/>
              <a:t>and what goes in must come out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445" y="1130300"/>
            <a:ext cx="5469685" cy="3513138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CFF6-1205-4DD7-91CF-8CECC05F6239}" type="datetime1">
              <a:rPr lang="nb-NO" smtClean="0"/>
              <a:t>21.03.2017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0991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00" y="175233"/>
            <a:ext cx="8202600" cy="770308"/>
          </a:xfrm>
        </p:spPr>
        <p:txBody>
          <a:bodyPr/>
          <a:lstStyle/>
          <a:p>
            <a:r>
              <a:rPr lang="nb-NO" dirty="0"/>
              <a:t>Down </a:t>
            </a:r>
            <a:r>
              <a:rPr lang="en-US" dirty="0"/>
              <a:t>the drain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Everything </a:t>
            </a:r>
          </a:p>
          <a:p>
            <a:r>
              <a:rPr lang="en-US" sz="2400" dirty="0"/>
              <a:t>We eat</a:t>
            </a:r>
          </a:p>
          <a:p>
            <a:r>
              <a:rPr lang="en-US" sz="2400" dirty="0"/>
              <a:t>We drink</a:t>
            </a:r>
          </a:p>
          <a:p>
            <a:r>
              <a:rPr lang="en-US" sz="2400" dirty="0"/>
              <a:t>We put on our bodies</a:t>
            </a:r>
          </a:p>
          <a:p>
            <a:r>
              <a:rPr lang="en-US" sz="2400" dirty="0"/>
              <a:t>From the industry</a:t>
            </a:r>
          </a:p>
          <a:p>
            <a:r>
              <a:rPr lang="en-US" sz="2400" dirty="0"/>
              <a:t>From run-off</a:t>
            </a:r>
          </a:p>
          <a:p>
            <a:pPr marL="0" indent="0">
              <a:buNone/>
            </a:pPr>
            <a:r>
              <a:rPr lang="en-US" b="1" dirty="0"/>
              <a:t>End up in the sewer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3</a:t>
            </a:fld>
            <a:endParaRPr lang="nn-N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27" y="1004047"/>
            <a:ext cx="2678912" cy="1785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38" y="2789988"/>
            <a:ext cx="1280007" cy="1669717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7B334-DE8B-45A9-8577-18BB245DD766}" type="datetime1">
              <a:rPr lang="nb-NO" smtClean="0"/>
              <a:t>21.03.2017</a:t>
            </a:fld>
            <a:endParaRPr lang="nn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8428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9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291263" y="497305"/>
            <a:ext cx="2294021" cy="37370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00" y="497305"/>
            <a:ext cx="8202600" cy="263066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A sample of wastewater can be like a finger-print for a city</a:t>
            </a:r>
            <a:br>
              <a:rPr lang="nb-NO" dirty="0"/>
            </a:b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4</a:t>
            </a:fld>
            <a:endParaRPr lang="nn-NO"/>
          </a:p>
        </p:txBody>
      </p:sp>
      <p:pic>
        <p:nvPicPr>
          <p:cNvPr id="8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2306" y="930873"/>
            <a:ext cx="2443735" cy="28699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C8782-9798-4B6E-9891-93D82E0F67E3}" type="datetime1">
              <a:rPr lang="nb-NO" smtClean="0"/>
              <a:t>21.03.2017</a:t>
            </a:fld>
            <a:endParaRPr lang="n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7335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Wastewater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Wastewater treatment plants are like the neck of an hourglass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5</a:t>
            </a:fld>
            <a:endParaRPr lang="nn-NO"/>
          </a:p>
        </p:txBody>
      </p:sp>
      <p:pic>
        <p:nvPicPr>
          <p:cNvPr id="7" name="Picture 2" descr="Image result for hourglas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14" y="1908509"/>
            <a:ext cx="11906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791CD-14E8-49DE-9CD0-7E3340060D09}" type="datetime1">
              <a:rPr lang="nb-NO" smtClean="0"/>
              <a:t>21.03.2017</a:t>
            </a:fld>
            <a:endParaRPr lang="n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2826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685800" y="244148"/>
            <a:ext cx="7772400" cy="43688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Illicit drugs and alcohol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9820-22D6-438B-9ACC-C6121BCBE943}" type="slidenum">
              <a:rPr lang="nn-NO" smtClean="0"/>
              <a:pPr/>
              <a:t>6</a:t>
            </a:fld>
            <a:endParaRPr lang="nn-NO"/>
          </a:p>
        </p:txBody>
      </p:sp>
      <p:pic>
        <p:nvPicPr>
          <p:cNvPr id="10" name="Shape 100" descr="Cocaine Picture2"/>
          <p:cNvPicPr preferRelativeResize="0">
            <a:picLocks noGrp="1"/>
          </p:cNvPicPr>
          <p:nvPr>
            <p:ph idx="4294967295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20281" y="957006"/>
            <a:ext cx="1667450" cy="108397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Shape 101" descr="ecstasy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54" y="957006"/>
            <a:ext cx="1139441" cy="10798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4" y="957006"/>
            <a:ext cx="809932" cy="1079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AutoShape 2" descr="Bilderesultat for hasj"/>
          <p:cNvSpPr>
            <a:spLocks noChangeAspect="1" noChangeArrowheads="1"/>
          </p:cNvSpPr>
          <p:nvPr/>
        </p:nvSpPr>
        <p:spPr bwMode="auto">
          <a:xfrm>
            <a:off x="155575" y="695678"/>
            <a:ext cx="1851869" cy="20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00" y="957007"/>
            <a:ext cx="992139" cy="1079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1" y="2105215"/>
            <a:ext cx="3477079" cy="2268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00" y="2162127"/>
            <a:ext cx="3055469" cy="2211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780-D964-4A09-9877-A2452F929F30}" type="datetime1">
              <a:rPr lang="nb-NO" smtClean="0"/>
              <a:t>21.03.2017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27220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7</a:t>
            </a:fld>
            <a:endParaRPr lang="nn-NO"/>
          </a:p>
        </p:txBody>
      </p:sp>
      <p:pic>
        <p:nvPicPr>
          <p:cNvPr id="7" name="Shape 3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346673" y="78647"/>
            <a:ext cx="3168677" cy="471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109" y="200526"/>
            <a:ext cx="4651729" cy="43309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85788-00A8-49CC-BFF2-0A1D31C048B3}" type="datetime1">
              <a:rPr lang="nb-NO" smtClean="0"/>
              <a:t>21.03.2017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2052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collection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6" y="1130970"/>
            <a:ext cx="3633956" cy="242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F37D9-1911-45C7-A230-7CFE9DC0FC48}" type="slidenum">
              <a:rPr lang="nn-NO" smtClean="0"/>
              <a:pPr/>
              <a:t>8</a:t>
            </a:fld>
            <a:endParaRPr lang="nn-NO"/>
          </a:p>
        </p:txBody>
      </p:sp>
      <p:pic>
        <p:nvPicPr>
          <p:cNvPr id="8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4780" y="1130970"/>
            <a:ext cx="2078231" cy="242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A9E68-81D3-4019-B8AB-4BEFC10F9AC1}" type="datetime1">
              <a:rPr lang="nb-NO" smtClean="0"/>
              <a:t>21.03.2017</a:t>
            </a:fld>
            <a:endParaRPr lang="nn-N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08706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>
          <a:xfrm>
            <a:off x="685800" y="244148"/>
            <a:ext cx="7772400" cy="43688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Illicit drugs and alcohol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9820-22D6-438B-9ACC-C6121BCBE943}" type="slidenum">
              <a:rPr lang="nn-NO" smtClean="0"/>
              <a:pPr/>
              <a:t>9</a:t>
            </a:fld>
            <a:endParaRPr lang="nn-NO"/>
          </a:p>
        </p:txBody>
      </p:sp>
      <p:pic>
        <p:nvPicPr>
          <p:cNvPr id="10" name="Shape 100" descr="Cocaine Picture2"/>
          <p:cNvPicPr preferRelativeResize="0">
            <a:picLocks noGrp="1"/>
          </p:cNvPicPr>
          <p:nvPr>
            <p:ph idx="4294967295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620281" y="957006"/>
            <a:ext cx="1667450" cy="108397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Shape 101" descr="ecstasy pic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454" y="957006"/>
            <a:ext cx="1139441" cy="107981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44" y="957006"/>
            <a:ext cx="809932" cy="1079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7" name="AutoShape 2" descr="Bilderesultat for hasj"/>
          <p:cNvSpPr>
            <a:spLocks noChangeAspect="1" noChangeArrowheads="1"/>
          </p:cNvSpPr>
          <p:nvPr/>
        </p:nvSpPr>
        <p:spPr bwMode="auto">
          <a:xfrm>
            <a:off x="155575" y="695678"/>
            <a:ext cx="1851869" cy="201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6700" y="957007"/>
            <a:ext cx="992139" cy="10798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81" y="2105215"/>
            <a:ext cx="3477079" cy="2268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00" y="2162127"/>
            <a:ext cx="3055469" cy="22113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1F780-D964-4A09-9877-A2452F929F30}" type="datetime1">
              <a:rPr lang="nb-NO" smtClean="0"/>
              <a:t>21.03.2017</a:t>
            </a:fld>
            <a:endParaRPr lang="nn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/>
              <a:t>Malcolm Reid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6115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7_mai.potm" id="{DD17735D-CC07-4F19-9E34-1BF3A1CFFB17}" vid="{021CE40D-0083-4848-894A-F38259151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Nivamal1_format_16_9</Template>
  <TotalTime>174</TotalTime>
  <Words>243</Words>
  <Application>Microsoft Office PowerPoint</Application>
  <PresentationFormat>Skjermfremvisning (16:9)</PresentationFormat>
  <Paragraphs>73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Corbel</vt:lpstr>
      <vt:lpstr>Garamond</vt:lpstr>
      <vt:lpstr>Trebuchet MS</vt:lpstr>
      <vt:lpstr>Verdana</vt:lpstr>
      <vt:lpstr>Office-tema</vt:lpstr>
      <vt:lpstr>Verdens Vanndag 2017</vt:lpstr>
      <vt:lpstr>What goes up must come down –  and what goes in must come out </vt:lpstr>
      <vt:lpstr>Down the drain</vt:lpstr>
      <vt:lpstr>A sample of wastewater can be like a finger-print for a city </vt:lpstr>
      <vt:lpstr>Wastewater analysis</vt:lpstr>
      <vt:lpstr> </vt:lpstr>
      <vt:lpstr>PowerPoint-presentasjon</vt:lpstr>
      <vt:lpstr>Sample collection</vt:lpstr>
      <vt:lpstr> </vt:lpstr>
      <vt:lpstr>PowerPoint-presentasjon</vt:lpstr>
      <vt:lpstr>PowerPoint-presentasjon</vt:lpstr>
      <vt:lpstr> Health biomarkers, Pesticides on food, Air pollution etc. </vt:lpstr>
      <vt:lpstr> Health biomarkers, Pesticides on food, Air pollution etc.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Verdens Vanndag 2017</dc:title>
  <dc:creator>Harald Bonaventura Borchgrevink</dc:creator>
  <cp:lastModifiedBy>Georg Finsrud</cp:lastModifiedBy>
  <cp:revision>22</cp:revision>
  <dcterms:created xsi:type="dcterms:W3CDTF">2017-03-16T21:08:28Z</dcterms:created>
  <dcterms:modified xsi:type="dcterms:W3CDTF">2017-03-21T12:27:51Z</dcterms:modified>
</cp:coreProperties>
</file>