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69" r:id="rId3"/>
    <p:sldId id="266" r:id="rId4"/>
    <p:sldId id="273" r:id="rId5"/>
    <p:sldId id="263" r:id="rId6"/>
    <p:sldId id="276" r:id="rId7"/>
    <p:sldId id="282" r:id="rId8"/>
    <p:sldId id="274" r:id="rId9"/>
    <p:sldId id="283" r:id="rId10"/>
    <p:sldId id="259" r:id="rId11"/>
    <p:sldId id="284" r:id="rId12"/>
    <p:sldId id="270" r:id="rId13"/>
    <p:sldId id="281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>
      <p:cViewPr varScale="1">
        <p:scale>
          <a:sx n="73" d="100"/>
          <a:sy n="73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5ED88-0FCF-493C-B9C7-A643A859AB67}" type="datetimeFigureOut">
              <a:rPr lang="nb-NO" smtClean="0"/>
              <a:t>11.04.2017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68CA2-6717-4D49-A394-D8079CCF4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0590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E4AF8-8589-4BE8-898B-6FEA6DB57314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12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auto">
          <a:xfrm>
            <a:off x="0" y="1524000"/>
            <a:ext cx="247650" cy="1447800"/>
          </a:xfrm>
          <a:prstGeom prst="rect">
            <a:avLst/>
          </a:prstGeom>
          <a:solidFill>
            <a:srgbClr val="B3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0" y="3048000"/>
            <a:ext cx="247650" cy="1447800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0" y="4572000"/>
            <a:ext cx="247650" cy="1447800"/>
          </a:xfrm>
          <a:prstGeom prst="rect">
            <a:avLst/>
          </a:prstGeom>
          <a:solidFill>
            <a:srgbClr val="99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</p:spTree>
    <p:extLst>
      <p:ext uri="{BB962C8B-B14F-4D97-AF65-F5344CB8AC3E}">
        <p14:creationId xmlns:p14="http://schemas.microsoft.com/office/powerpoint/2010/main" val="1400708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221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6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0" y="1524000"/>
            <a:ext cx="304800" cy="1447800"/>
          </a:xfrm>
          <a:prstGeom prst="rect">
            <a:avLst/>
          </a:prstGeom>
          <a:solidFill>
            <a:srgbClr val="B3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0" y="3048000"/>
            <a:ext cx="304800" cy="1447800"/>
          </a:xfrm>
          <a:prstGeom prst="rect">
            <a:avLst/>
          </a:prstGeom>
          <a:solidFill>
            <a:srgbClr val="33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4572000"/>
            <a:ext cx="304800" cy="1447800"/>
          </a:xfrm>
          <a:prstGeom prst="rect">
            <a:avLst/>
          </a:prstGeom>
          <a:solidFill>
            <a:srgbClr val="99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406400" y="1524000"/>
            <a:ext cx="11785600" cy="1447800"/>
          </a:xfrm>
          <a:prstGeom prst="rect">
            <a:avLst/>
          </a:prstGeom>
          <a:solidFill>
            <a:srgbClr val="969696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pic>
        <p:nvPicPr>
          <p:cNvPr id="8" name="Picture 15" descr="NCA_logo_center_eng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1" y="212725"/>
            <a:ext cx="237392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914400" y="1676400"/>
            <a:ext cx="103632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8534400" cy="99060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>
              <a:solidFill>
                <a:srgbClr val="808080"/>
              </a:solidFill>
            </a:endParaRP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7AE65-8FC9-402F-AAEE-6B9F3192315F}" type="slidenum">
              <a:rPr lang="en-GB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808080"/>
              </a:solidFill>
              <a:latin typeface="Gill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688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266A-1305-4183-8322-BE1D2A3EA43D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3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24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24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CC5F-65A8-476D-9590-EBAB6975839B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01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514600"/>
            <a:ext cx="508781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785" y="2514600"/>
            <a:ext cx="508781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53C78-92DB-4626-9C4A-F5AD1FBE5331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150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7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153511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2174875"/>
            <a:ext cx="53887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162C6-79C8-45C6-9DB6-0223985A3D3C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34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717B-016F-4EA5-A0C5-C7DA2DDCCDD7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68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CBE4F-8936-4721-A98F-14E340C63CEE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572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24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385" y="273051"/>
            <a:ext cx="681501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24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1C4FB-2C84-4258-853E-7252AA4AEF9D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12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55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554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55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AE7C-A999-40F1-97CC-106F25248782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2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E3D53-D617-400B-BB44-D02438CD3D94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867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1219200"/>
            <a:ext cx="25908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1219200"/>
            <a:ext cx="7584831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E0DF-B8F0-405D-8F69-01377C665C64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7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49F7-F803-4FF3-AFC4-13090B222EA6}" type="slidenum">
              <a:rPr lang="nn-NO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6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31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9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43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1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86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480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60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46AC-1D0E-432E-95EE-E6D0480380F9}" type="datetimeFigureOut">
              <a:rPr lang="en-GB" smtClean="0"/>
              <a:t>11/04/2017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E42EF-3853-448E-9C47-1B116DB6DB3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29"/>
          <p:cNvSpPr>
            <a:spLocks noChangeArrowheads="1"/>
          </p:cNvSpPr>
          <p:nvPr userDrawn="1"/>
        </p:nvSpPr>
        <p:spPr bwMode="auto">
          <a:xfrm>
            <a:off x="0" y="1524000"/>
            <a:ext cx="247650" cy="1447800"/>
          </a:xfrm>
          <a:prstGeom prst="rect">
            <a:avLst/>
          </a:prstGeom>
          <a:solidFill>
            <a:srgbClr val="B3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  <p:sp>
        <p:nvSpPr>
          <p:cNvPr id="8" name="Rectangle 30"/>
          <p:cNvSpPr>
            <a:spLocks noChangeArrowheads="1"/>
          </p:cNvSpPr>
          <p:nvPr userDrawn="1"/>
        </p:nvSpPr>
        <p:spPr bwMode="auto">
          <a:xfrm>
            <a:off x="0" y="3048000"/>
            <a:ext cx="247650" cy="1447800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0" y="4572000"/>
            <a:ext cx="247650" cy="1447800"/>
          </a:xfrm>
          <a:prstGeom prst="rect">
            <a:avLst/>
          </a:prstGeom>
          <a:solidFill>
            <a:srgbClr val="99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endParaRPr lang="en-GB" altLang="nb-NO" smtClean="0"/>
          </a:p>
        </p:txBody>
      </p:sp>
      <p:pic>
        <p:nvPicPr>
          <p:cNvPr id="10" name="Picture 2" descr="NCA-2014-logo_center_rgb_e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6258" y="172403"/>
            <a:ext cx="2373312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9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219200"/>
            <a:ext cx="1036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n-NO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514600"/>
            <a:ext cx="10363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80808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497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n-NO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8" rIns="91438" bIns="457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7D4245-F6B8-42B4-B1E5-F83C106E1F46}" type="slidenum">
              <a:rPr lang="nn-NO">
                <a:solidFill>
                  <a:srgbClr val="80808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n-NO">
              <a:solidFill>
                <a:srgbClr val="808080"/>
              </a:solidFill>
            </a:endParaRPr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1524000"/>
            <a:ext cx="304800" cy="1447800"/>
          </a:xfrm>
          <a:prstGeom prst="rect">
            <a:avLst/>
          </a:prstGeom>
          <a:solidFill>
            <a:srgbClr val="B3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0" y="3048000"/>
            <a:ext cx="304800" cy="1447800"/>
          </a:xfrm>
          <a:prstGeom prst="rect">
            <a:avLst/>
          </a:prstGeom>
          <a:solidFill>
            <a:srgbClr val="3399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0" y="4572000"/>
            <a:ext cx="304800" cy="1447800"/>
          </a:xfrm>
          <a:prstGeom prst="rect">
            <a:avLst/>
          </a:prstGeom>
          <a:solidFill>
            <a:srgbClr val="9900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808080"/>
              </a:solidFill>
              <a:latin typeface="Times" pitchFamily="18" charset="0"/>
            </a:endParaRPr>
          </a:p>
        </p:txBody>
      </p:sp>
      <p:pic>
        <p:nvPicPr>
          <p:cNvPr id="1034" name="Picture 15" descr="NCA_logo_center_eng.jpg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1" y="212725"/>
            <a:ext cx="2373922" cy="85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932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47528" y="1484784"/>
            <a:ext cx="8928992" cy="1143000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dirty="0"/>
              <a:t> </a:t>
            </a:r>
            <a:r>
              <a:rPr lang="nb-NO" sz="2800" dirty="0"/>
              <a:t>«Kvinner og menn, jenter og </a:t>
            </a:r>
            <a:r>
              <a:rPr lang="nb-NO" sz="2800" dirty="0" err="1" smtClean="0"/>
              <a:t>gutar</a:t>
            </a:r>
            <a:r>
              <a:rPr lang="nb-NO" sz="2800" dirty="0"/>
              <a:t>»: </a:t>
            </a:r>
            <a:br>
              <a:rPr lang="nb-NO" sz="2800" dirty="0"/>
            </a:br>
            <a:r>
              <a:rPr lang="nb-NO" sz="2800" dirty="0" err="1" smtClean="0"/>
              <a:t>erfaringar</a:t>
            </a:r>
            <a:r>
              <a:rPr lang="nb-NO" sz="2800" dirty="0" smtClean="0"/>
              <a:t> </a:t>
            </a:r>
            <a:r>
              <a:rPr lang="nb-NO" sz="2800" dirty="0"/>
              <a:t>med </a:t>
            </a:r>
            <a:r>
              <a:rPr lang="nb-NO" sz="2800" dirty="0" smtClean="0"/>
              <a:t>WASH </a:t>
            </a:r>
            <a:r>
              <a:rPr lang="nb-NO" sz="2800" dirty="0" err="1" smtClean="0"/>
              <a:t>tenester</a:t>
            </a:r>
            <a:r>
              <a:rPr lang="nb-NO" sz="2800" dirty="0" smtClean="0"/>
              <a:t> </a:t>
            </a:r>
            <a:r>
              <a:rPr lang="nb-NO" sz="2800" dirty="0"/>
              <a:t>til sårbare grupper i kriser og </a:t>
            </a:r>
            <a:r>
              <a:rPr lang="nb-NO" dirty="0"/>
              <a:t>konflikt 	</a:t>
            </a:r>
          </a:p>
        </p:txBody>
      </p:sp>
      <p:sp>
        <p:nvSpPr>
          <p:cNvPr id="3075" name="Subtitle 4"/>
          <p:cNvSpPr>
            <a:spLocks noGrp="1"/>
          </p:cNvSpPr>
          <p:nvPr>
            <p:ph type="subTitle" idx="1"/>
          </p:nvPr>
        </p:nvSpPr>
        <p:spPr>
          <a:xfrm>
            <a:off x="6672064" y="6165304"/>
            <a:ext cx="4286250" cy="500062"/>
          </a:xfrm>
        </p:spPr>
        <p:txBody>
          <a:bodyPr/>
          <a:lstStyle/>
          <a:p>
            <a:pPr algn="r" eaLnBrk="1" hangingPunct="1"/>
            <a:r>
              <a:rPr lang="nb-NO" sz="1400" b="1" dirty="0"/>
              <a:t>Global WASH </a:t>
            </a:r>
            <a:r>
              <a:rPr lang="nb-NO" sz="1400" b="1" dirty="0" err="1" smtClean="0"/>
              <a:t>rådgjevar</a:t>
            </a:r>
            <a:r>
              <a:rPr lang="nb-NO" sz="1400" b="1" dirty="0"/>
              <a:t>, Åshild Skare</a:t>
            </a:r>
          </a:p>
          <a:p>
            <a:pPr algn="r" eaLnBrk="1" hangingPunct="1"/>
            <a:r>
              <a:rPr lang="nb-NO" sz="1400" b="1" dirty="0"/>
              <a:t>Oslo, 22.3.2017</a:t>
            </a:r>
          </a:p>
        </p:txBody>
      </p:sp>
      <p:pic>
        <p:nvPicPr>
          <p:cNvPr id="3076" name="Picture 5" descr="NY Eritrea Norwegian Church Aid, Laurie MacGrego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200" y="3071813"/>
            <a:ext cx="957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0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52640" cy="4023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60" y="2777490"/>
            <a:ext cx="7254240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0737" y="4430616"/>
            <a:ext cx="3385577" cy="2228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797" y="809472"/>
            <a:ext cx="2595059" cy="3404796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967656" y="4430616"/>
            <a:ext cx="2113004" cy="1834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b="1" dirty="0" smtClean="0"/>
              <a:t>Risiko / trussel / fare</a:t>
            </a:r>
            <a:endParaRPr lang="en-GB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36010" y="1967499"/>
            <a:ext cx="463387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 smtClean="0"/>
              <a:t>Nekting av eller </a:t>
            </a:r>
            <a:r>
              <a:rPr lang="nb-NO" sz="2200" b="1" dirty="0" err="1" smtClean="0"/>
              <a:t>brot</a:t>
            </a:r>
            <a:r>
              <a:rPr lang="nb-NO" sz="2200" b="1" dirty="0" smtClean="0"/>
              <a:t> på </a:t>
            </a:r>
            <a:r>
              <a:rPr lang="nb-NO" sz="2200" b="1" dirty="0" err="1" smtClean="0"/>
              <a:t>rettighetar</a:t>
            </a:r>
            <a:endParaRPr lang="en-GB" sz="2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Kjønnsbasert vold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Separasjon av </a:t>
            </a:r>
            <a:r>
              <a:rPr lang="nb-NO" sz="2200" dirty="0" err="1" smtClean="0"/>
              <a:t>familiar</a:t>
            </a:r>
            <a:r>
              <a:rPr lang="nb-NO" sz="2200" dirty="0"/>
              <a:t>, spesielt barn eller </a:t>
            </a:r>
            <a:r>
              <a:rPr lang="nb-NO" sz="2200" dirty="0" err="1" smtClean="0"/>
              <a:t>dei</a:t>
            </a:r>
            <a:r>
              <a:rPr lang="nb-NO" sz="2200" dirty="0" smtClean="0"/>
              <a:t> </a:t>
            </a:r>
            <a:r>
              <a:rPr lang="nb-NO" sz="2200" dirty="0"/>
              <a:t>som </a:t>
            </a:r>
            <a:r>
              <a:rPr lang="nb-NO" sz="2200" dirty="0" smtClean="0"/>
              <a:t>lev </a:t>
            </a:r>
            <a:r>
              <a:rPr lang="nb-NO" sz="2200" dirty="0"/>
              <a:t>med </a:t>
            </a:r>
            <a:r>
              <a:rPr lang="nb-NO" sz="2200" dirty="0" err="1" smtClean="0"/>
              <a:t>funksjonshemmingar</a:t>
            </a:r>
            <a:endParaRPr lang="nb-NO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Eksponering for konflikt / krig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Rekruttering til væpna styrker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Påverknad av landminer (ERW)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Psykososial skade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Mangel på bevegelsesfrihet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Mangel på tilgang til utdanning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Mangel på muligheter for levebrød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smtClean="0"/>
              <a:t>Mangel på tilgang til sosialstønad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057" y="809472"/>
            <a:ext cx="2267647" cy="34047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0326" y="162237"/>
            <a:ext cx="3398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 smtClean="0"/>
              <a:t>Kven er “</a:t>
            </a:r>
            <a:r>
              <a:rPr lang="nb-NO" sz="2200" b="1" dirty="0" err="1" smtClean="0"/>
              <a:t>dei</a:t>
            </a:r>
            <a:r>
              <a:rPr lang="nb-NO" sz="2200" b="1" dirty="0" smtClean="0"/>
              <a:t> sårbare”?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34697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315" y="492908"/>
            <a:ext cx="43547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Det at vi jobbar i Somalia og Hellas, er ansvaret annleis?</a:t>
            </a:r>
          </a:p>
        </p:txBody>
      </p:sp>
      <p:sp>
        <p:nvSpPr>
          <p:cNvPr id="6" name="Oval 5"/>
          <p:cNvSpPr/>
          <p:nvPr/>
        </p:nvSpPr>
        <p:spPr>
          <a:xfrm>
            <a:off x="1176307" y="1508358"/>
            <a:ext cx="1423164" cy="115503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 smtClean="0"/>
              <a:t>nei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3563" y="2909398"/>
            <a:ext cx="37718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 smtClean="0"/>
              <a:t>Men responsen vil </a:t>
            </a:r>
            <a:r>
              <a:rPr lang="nb-NO" sz="2200" dirty="0" err="1" smtClean="0"/>
              <a:t>sannsynlegvis</a:t>
            </a:r>
            <a:r>
              <a:rPr lang="nb-NO" sz="2200" dirty="0" smtClean="0"/>
              <a:t> </a:t>
            </a:r>
            <a:r>
              <a:rPr lang="nb-NO" sz="2200" dirty="0" err="1" smtClean="0"/>
              <a:t>vere</a:t>
            </a:r>
            <a:r>
              <a:rPr lang="nb-NO" sz="2200" dirty="0" smtClean="0"/>
              <a:t> annleis</a:t>
            </a:r>
            <a:endParaRPr lang="en-GB" sz="2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651744" y="419478"/>
            <a:ext cx="3767603" cy="1148156"/>
            <a:chOff x="770021" y="3795104"/>
            <a:chExt cx="3767603" cy="1148156"/>
          </a:xfrm>
        </p:grpSpPr>
        <p:sp>
          <p:nvSpPr>
            <p:cNvPr id="8" name="Rectangle 7"/>
            <p:cNvSpPr/>
            <p:nvPr/>
          </p:nvSpPr>
          <p:spPr>
            <a:xfrm>
              <a:off x="770021" y="3795104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Kjønnsbasert vold, </a:t>
              </a:r>
              <a:r>
                <a:rPr lang="nb-NO" sz="1600" dirty="0" err="1" smtClean="0"/>
                <a:t>t.d</a:t>
              </a:r>
              <a:r>
                <a:rPr lang="nb-NO" sz="1600" dirty="0" smtClean="0"/>
                <a:t> </a:t>
              </a:r>
              <a:r>
                <a:rPr lang="nb-NO" sz="1600" dirty="0" err="1" smtClean="0"/>
                <a:t>valdtekt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17556" y="3795104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/>
                <a:t>B</a:t>
              </a:r>
              <a:r>
                <a:rPr lang="nb-NO" sz="1600" dirty="0" smtClean="0"/>
                <a:t>elysning, plassering, kven brukar latrinene, kven </a:t>
              </a:r>
              <a:r>
                <a:rPr lang="nb-NO" sz="1600" dirty="0" err="1" smtClean="0"/>
                <a:t>reingjer</a:t>
              </a:r>
              <a:r>
                <a:rPr lang="nb-NO" sz="1600" dirty="0" smtClean="0"/>
                <a:t> latrinene, etc.</a:t>
              </a:r>
              <a:endParaRPr lang="en-GB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162356" y="1904765"/>
            <a:ext cx="3767603" cy="1148156"/>
            <a:chOff x="770021" y="3795104"/>
            <a:chExt cx="3767603" cy="1148156"/>
          </a:xfrm>
        </p:grpSpPr>
        <p:sp>
          <p:nvSpPr>
            <p:cNvPr id="12" name="Rectangle 11"/>
            <p:cNvSpPr/>
            <p:nvPr/>
          </p:nvSpPr>
          <p:spPr>
            <a:xfrm>
              <a:off x="770021" y="3795104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Eksponering for konflikt/ krig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17556" y="3795104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Plassering, kven brukar kva </a:t>
              </a:r>
              <a:r>
                <a:rPr lang="nb-NO" sz="1600" dirty="0" err="1" smtClean="0"/>
                <a:t>fasilitetar</a:t>
              </a:r>
              <a:r>
                <a:rPr lang="nb-NO" sz="1600" dirty="0" smtClean="0"/>
                <a:t>, kva og kor hygiene </a:t>
              </a:r>
              <a:r>
                <a:rPr lang="nb-NO" sz="1600" dirty="0" err="1" smtClean="0"/>
                <a:t>artiklar</a:t>
              </a:r>
              <a:r>
                <a:rPr lang="nb-NO" sz="1600" dirty="0" smtClean="0"/>
                <a:t> er </a:t>
              </a:r>
              <a:r>
                <a:rPr lang="nb-NO" sz="1600" dirty="0" err="1" smtClean="0"/>
                <a:t>tilgjengeleg</a:t>
              </a:r>
              <a:endParaRPr lang="en-GB" sz="16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145309" y="4913453"/>
            <a:ext cx="3767603" cy="1148156"/>
            <a:chOff x="7564997" y="4161780"/>
            <a:chExt cx="3767603" cy="1148156"/>
          </a:xfrm>
        </p:grpSpPr>
        <p:sp>
          <p:nvSpPr>
            <p:cNvPr id="15" name="Rectangle 14"/>
            <p:cNvSpPr/>
            <p:nvPr/>
          </p:nvSpPr>
          <p:spPr>
            <a:xfrm>
              <a:off x="7564997" y="4161780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 smtClean="0"/>
                <a:t>Mangel på tilgang på utdanning</a:t>
              </a:r>
              <a:endParaRPr lang="nb-NO" sz="1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12532" y="4161780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Sikre at </a:t>
              </a:r>
              <a:r>
                <a:rPr lang="nb-NO" sz="1600" dirty="0" err="1" smtClean="0"/>
                <a:t>skular</a:t>
              </a:r>
              <a:r>
                <a:rPr lang="nb-NO" sz="1600" dirty="0" smtClean="0"/>
                <a:t> har latriner, og for </a:t>
              </a:r>
              <a:r>
                <a:rPr lang="nb-NO" sz="1600" dirty="0" err="1" smtClean="0"/>
                <a:t>lærarar</a:t>
              </a:r>
              <a:endParaRPr lang="en-GB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145309" y="1905039"/>
            <a:ext cx="3767603" cy="1148156"/>
            <a:chOff x="3007893" y="5132328"/>
            <a:chExt cx="3767603" cy="1148156"/>
          </a:xfrm>
        </p:grpSpPr>
        <p:sp>
          <p:nvSpPr>
            <p:cNvPr id="17" name="Rectangle 16"/>
            <p:cNvSpPr/>
            <p:nvPr/>
          </p:nvSpPr>
          <p:spPr>
            <a:xfrm>
              <a:off x="3007893" y="5132328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 smtClean="0"/>
                <a:t>Rekruttering til væpna styrker</a:t>
              </a:r>
              <a:endParaRPr lang="nb-NO" sz="16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355428" y="5132328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Plassering</a:t>
              </a:r>
              <a:endParaRPr lang="en-GB" sz="16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162356" y="4817520"/>
            <a:ext cx="3767603" cy="1148156"/>
            <a:chOff x="3007893" y="5132328"/>
            <a:chExt cx="3767603" cy="1148156"/>
          </a:xfrm>
        </p:grpSpPr>
        <p:sp>
          <p:nvSpPr>
            <p:cNvPr id="22" name="Rectangle 21"/>
            <p:cNvSpPr/>
            <p:nvPr/>
          </p:nvSpPr>
          <p:spPr>
            <a:xfrm>
              <a:off x="3007893" y="5132328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 smtClean="0"/>
                <a:t>Fødsels-registrering</a:t>
              </a:r>
              <a:endParaRPr lang="nb-NO" sz="1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355428" y="5132328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err="1" smtClean="0"/>
                <a:t>Mulighetar</a:t>
              </a:r>
              <a:r>
                <a:rPr lang="nb-NO" sz="1600" dirty="0" smtClean="0"/>
                <a:t> for å for retta seg mot omsorgspersoner – hygiene </a:t>
              </a:r>
              <a:r>
                <a:rPr lang="nb-NO" sz="1600" dirty="0" err="1" smtClean="0"/>
                <a:t>aktivitetar</a:t>
              </a:r>
              <a:endParaRPr lang="en-GB" sz="16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62356" y="3390052"/>
            <a:ext cx="3767603" cy="1148156"/>
            <a:chOff x="770021" y="3795104"/>
            <a:chExt cx="3767603" cy="1148156"/>
          </a:xfrm>
        </p:grpSpPr>
        <p:sp>
          <p:nvSpPr>
            <p:cNvPr id="25" name="Rectangle 24"/>
            <p:cNvSpPr/>
            <p:nvPr/>
          </p:nvSpPr>
          <p:spPr>
            <a:xfrm>
              <a:off x="770021" y="3795104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Psykososial skade</a:t>
              </a:r>
              <a:endParaRPr lang="en-GB" sz="16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117556" y="3795104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Plassering, kven brukar kva  </a:t>
              </a:r>
              <a:r>
                <a:rPr lang="nb-NO" sz="1600" dirty="0" err="1" smtClean="0"/>
                <a:t>facilitetar</a:t>
              </a:r>
              <a:endParaRPr lang="en-GB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145309" y="3409246"/>
            <a:ext cx="3767603" cy="1148156"/>
            <a:chOff x="3007893" y="5132328"/>
            <a:chExt cx="3767603" cy="1148156"/>
          </a:xfrm>
        </p:grpSpPr>
        <p:sp>
          <p:nvSpPr>
            <p:cNvPr id="28" name="Rectangle 27"/>
            <p:cNvSpPr/>
            <p:nvPr/>
          </p:nvSpPr>
          <p:spPr>
            <a:xfrm>
              <a:off x="3007893" y="5132328"/>
              <a:ext cx="1347536" cy="1148156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nb-NO" sz="1600" dirty="0" smtClean="0"/>
                <a:t>Mangel på tilgang til muligheter for levebrød</a:t>
              </a:r>
              <a:endParaRPr lang="nb-NO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355428" y="5132328"/>
              <a:ext cx="2420068" cy="114815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600" dirty="0" smtClean="0"/>
                <a:t>Plassering, distribusjonsplanlegging, markedsplanlegging, mobilisering av samfunn</a:t>
              </a:r>
              <a:endParaRPr lang="en-GB" sz="16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54314" y="6061609"/>
            <a:ext cx="6851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b="1" dirty="0" smtClean="0"/>
              <a:t>Involvering av lokalbefolkningen er nøkkelen til suksess!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18809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088" y="2149992"/>
            <a:ext cx="4691236" cy="990600"/>
          </a:xfrm>
        </p:spPr>
        <p:txBody>
          <a:bodyPr>
            <a:normAutofit/>
          </a:bodyPr>
          <a:lstStyle/>
          <a:p>
            <a:r>
              <a:rPr lang="nb-NO" sz="5400" b="1" dirty="0">
                <a:solidFill>
                  <a:schemeClr val="bg1">
                    <a:lumMod val="50000"/>
                  </a:schemeClr>
                </a:solidFill>
              </a:rPr>
              <a:t>Takk for meg!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71"/>
            <a:ext cx="3886745" cy="690977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52392" y="4314072"/>
            <a:ext cx="4691236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5400" b="1" dirty="0" smtClean="0">
                <a:solidFill>
                  <a:schemeClr val="bg1">
                    <a:lumMod val="50000"/>
                  </a:schemeClr>
                </a:solidFill>
              </a:rPr>
              <a:t>Spørsmål?</a:t>
            </a:r>
            <a:endParaRPr lang="nb-NO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9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61" y="674164"/>
            <a:ext cx="8420100" cy="990600"/>
          </a:xfrm>
        </p:spPr>
        <p:txBody>
          <a:bodyPr/>
          <a:lstStyle/>
          <a:p>
            <a:r>
              <a:rPr lang="nb-NO" b="1" dirty="0" smtClean="0">
                <a:latin typeface="+mn-lt"/>
              </a:rPr>
              <a:t>Agenda</a:t>
            </a:r>
            <a:endParaRPr lang="nb-NO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61" y="2049277"/>
            <a:ext cx="8420100" cy="3581400"/>
          </a:xfrm>
        </p:spPr>
        <p:txBody>
          <a:bodyPr/>
          <a:lstStyle/>
          <a:p>
            <a:r>
              <a:rPr lang="en-US" dirty="0" err="1" smtClean="0"/>
              <a:t>Introduksjon</a:t>
            </a:r>
            <a:r>
              <a:rPr lang="en-US" dirty="0" smtClean="0"/>
              <a:t>: </a:t>
            </a:r>
            <a:r>
              <a:rPr lang="en-US" dirty="0" err="1" smtClean="0"/>
              <a:t>frå</a:t>
            </a:r>
            <a:r>
              <a:rPr lang="en-US" dirty="0" smtClean="0"/>
              <a:t> </a:t>
            </a:r>
            <a:r>
              <a:rPr lang="en-US" dirty="0" err="1" smtClean="0"/>
              <a:t>avløpsnett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hol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bakken</a:t>
            </a:r>
            <a:endParaRPr lang="en-US" dirty="0" smtClean="0"/>
          </a:p>
          <a:p>
            <a:r>
              <a:rPr lang="en-US" dirty="0" smtClean="0"/>
              <a:t>WASH &amp; </a:t>
            </a:r>
            <a:r>
              <a:rPr lang="en-US" dirty="0" err="1" smtClean="0"/>
              <a:t>beskyttelse</a:t>
            </a:r>
            <a:r>
              <a:rPr lang="en-US" dirty="0" smtClean="0"/>
              <a:t> (“protection”)</a:t>
            </a:r>
          </a:p>
          <a:p>
            <a:r>
              <a:rPr lang="en-US" dirty="0" err="1"/>
              <a:t>Ulike</a:t>
            </a:r>
            <a:r>
              <a:rPr lang="en-US" dirty="0"/>
              <a:t> </a:t>
            </a:r>
            <a:r>
              <a:rPr lang="en-US" dirty="0" smtClean="0"/>
              <a:t>scenario for </a:t>
            </a:r>
            <a:r>
              <a:rPr lang="en-US" dirty="0" err="1" smtClean="0"/>
              <a:t>kriser</a:t>
            </a:r>
            <a:endParaRPr lang="en-US" dirty="0"/>
          </a:p>
          <a:p>
            <a:r>
              <a:rPr lang="nb-NO" dirty="0" smtClean="0"/>
              <a:t>Sårbare grupper</a:t>
            </a:r>
          </a:p>
          <a:p>
            <a:r>
              <a:rPr lang="nb-NO" dirty="0" smtClean="0"/>
              <a:t>Kva kan vi </a:t>
            </a:r>
            <a:r>
              <a:rPr lang="nb-NO" dirty="0" err="1" smtClean="0"/>
              <a:t>gjere</a:t>
            </a:r>
            <a:r>
              <a:rPr lang="nb-NO" dirty="0"/>
              <a:t>?</a:t>
            </a:r>
          </a:p>
          <a:p>
            <a:r>
              <a:rPr lang="en-US" dirty="0" err="1" smtClean="0"/>
              <a:t>Spørsmål</a:t>
            </a:r>
            <a:endParaRPr lang="en-US" dirty="0" smtClean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9962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60325"/>
            <a:ext cx="10515600" cy="1325563"/>
          </a:xfrm>
        </p:spPr>
        <p:txBody>
          <a:bodyPr>
            <a:normAutofit/>
          </a:bodyPr>
          <a:lstStyle/>
          <a:p>
            <a:r>
              <a:rPr lang="nb-NO" sz="3600" b="1" dirty="0" err="1" smtClean="0"/>
              <a:t>Frå</a:t>
            </a:r>
            <a:r>
              <a:rPr lang="nb-NO" sz="3600" b="1" dirty="0" smtClean="0"/>
              <a:t> avløpsnett til hol i bakken</a:t>
            </a:r>
            <a:endParaRPr lang="nb-NO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sdfsdf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34"/>
          <a:stretch/>
        </p:blipFill>
        <p:spPr>
          <a:xfrm rot="5400000">
            <a:off x="6436349" y="1199461"/>
            <a:ext cx="6955112" cy="455619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840507" y="3226245"/>
            <a:ext cx="1225296" cy="1088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8763"/>
            <a:ext cx="5270500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718" y="6150539"/>
            <a:ext cx="3398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50" dirty="0" smtClean="0"/>
              <a:t>Kilde: Lunner kommune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24888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8786" y="457464"/>
            <a:ext cx="279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/>
              <a:t>Kva er </a:t>
            </a:r>
            <a:r>
              <a:rPr lang="nb-NO" sz="2400" b="1" dirty="0" smtClean="0"/>
              <a:t>beskyttelse?</a:t>
            </a:r>
            <a:endParaRPr lang="nb-NO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26"/>
          <a:stretch/>
        </p:blipFill>
        <p:spPr>
          <a:xfrm>
            <a:off x="4314212" y="1383399"/>
            <a:ext cx="3118316" cy="29651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8892" y="1425252"/>
            <a:ext cx="198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2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1231" y="1590844"/>
            <a:ext cx="4020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 smtClean="0"/>
              <a:t>Kva er beskyttelse i </a:t>
            </a:r>
            <a:r>
              <a:rPr lang="nb-NO" sz="2400" b="1" dirty="0"/>
              <a:t>WASH</a:t>
            </a:r>
            <a:r>
              <a:rPr lang="nb-NO" sz="2400" b="1" dirty="0" smtClean="0"/>
              <a:t>?</a:t>
            </a:r>
            <a:endParaRPr lang="nb-NO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606" y="2400945"/>
            <a:ext cx="3047228" cy="20314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99870" y="1743760"/>
            <a:ext cx="19847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sym typeface="Wingdings" panose="05000000000000000000" pitchFamily="2" charset="2"/>
              </a:rPr>
              <a:t></a:t>
            </a:r>
            <a:endParaRPr lang="en-GB" sz="24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26563" y="4312170"/>
            <a:ext cx="32141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 smtClean="0">
                <a:sym typeface="Wingdings" panose="05000000000000000000" pitchFamily="2" charset="2"/>
              </a:rPr>
              <a:t> </a:t>
            </a:r>
            <a:r>
              <a:rPr lang="nb-NO" sz="2000" b="1" dirty="0" smtClean="0"/>
              <a:t>Beskyttelse av </a:t>
            </a:r>
            <a:r>
              <a:rPr lang="nb-NO" sz="2000" b="1" dirty="0" err="1" smtClean="0"/>
              <a:t>rettighetar</a:t>
            </a:r>
            <a:endParaRPr lang="nb-NO" sz="2000" b="1" dirty="0" smtClean="0"/>
          </a:p>
          <a:p>
            <a:pPr algn="ctr"/>
            <a:endParaRPr lang="nb-NO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«Do No Harm»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Tilgang til upartisk hjelp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Beskyttelse </a:t>
            </a:r>
            <a:r>
              <a:rPr lang="nb-NO" sz="2000" dirty="0" err="1" smtClean="0"/>
              <a:t>frå</a:t>
            </a:r>
            <a:r>
              <a:rPr lang="nb-NO" sz="2000" dirty="0" smtClean="0"/>
              <a:t> fysisk og psykisk skade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 smtClean="0"/>
              <a:t>Hjelpe folk til å kreve sine </a:t>
            </a:r>
            <a:r>
              <a:rPr lang="nb-NO" sz="2000" dirty="0" err="1" smtClean="0"/>
              <a:t>rettighetar</a:t>
            </a:r>
            <a:endParaRPr lang="nb-NO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468606" y="5266276"/>
            <a:ext cx="3560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Tenk på </a:t>
            </a:r>
            <a:r>
              <a:rPr lang="nb-NO" sz="2000" dirty="0" err="1" smtClean="0"/>
              <a:t>dei</a:t>
            </a:r>
            <a:r>
              <a:rPr lang="nb-NO" sz="2000" dirty="0" smtClean="0"/>
              <a:t> mulige utilsikta </a:t>
            </a:r>
            <a:r>
              <a:rPr lang="nb-NO" sz="2000" dirty="0" err="1" smtClean="0"/>
              <a:t>konsekvensane</a:t>
            </a:r>
            <a:r>
              <a:rPr lang="nb-NO" sz="2000" dirty="0" smtClean="0"/>
              <a:t> av våre </a:t>
            </a:r>
            <a:r>
              <a:rPr lang="nb-NO" sz="2000" dirty="0" err="1" smtClean="0"/>
              <a:t>handlingar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810096" y="457465"/>
            <a:ext cx="2793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b="1" dirty="0" smtClean="0"/>
              <a:t>Kva er WASH?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0095" y="1208391"/>
            <a:ext cx="288591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b="1" dirty="0" smtClean="0"/>
              <a:t>Vatn</a:t>
            </a:r>
            <a:r>
              <a:rPr lang="nb-NO" sz="2000" dirty="0" smtClean="0"/>
              <a:t> – drikkevatn, matlaging, </a:t>
            </a:r>
            <a:r>
              <a:rPr lang="nb-NO" sz="2000" dirty="0" err="1" smtClean="0"/>
              <a:t>personleg</a:t>
            </a:r>
            <a:r>
              <a:rPr lang="nb-NO" sz="2000" dirty="0" smtClean="0"/>
              <a:t> og HH hygiene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b="1" dirty="0" smtClean="0"/>
              <a:t>Sanitær</a:t>
            </a:r>
            <a:r>
              <a:rPr lang="nb-NO" sz="2000" dirty="0" smtClean="0"/>
              <a:t> – håndtering av «avløpsvann», «</a:t>
            </a:r>
            <a:r>
              <a:rPr lang="nb-NO" sz="2000" dirty="0" err="1" smtClean="0"/>
              <a:t>environmental</a:t>
            </a:r>
            <a:r>
              <a:rPr lang="nb-NO" sz="2000" dirty="0" smtClean="0"/>
              <a:t> </a:t>
            </a:r>
            <a:r>
              <a:rPr lang="nb-NO" sz="2000" dirty="0" err="1" smtClean="0"/>
              <a:t>sanitation</a:t>
            </a:r>
            <a:r>
              <a:rPr lang="nb-NO" sz="2000" dirty="0" smtClean="0"/>
              <a:t>» (bosshandtering, vektor kontroll, drenering)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b="1" dirty="0" smtClean="0"/>
              <a:t>Hygiene</a:t>
            </a:r>
            <a:r>
              <a:rPr lang="nb-NO" sz="2000" dirty="0" smtClean="0"/>
              <a:t> – vaner, tilgang på hygiene </a:t>
            </a:r>
            <a:r>
              <a:rPr lang="nb-NO" sz="2000" dirty="0" err="1" smtClean="0"/>
              <a:t>artiklar</a:t>
            </a:r>
            <a:r>
              <a:rPr lang="nb-NO" sz="2000" dirty="0" smtClean="0"/>
              <a:t>, relatert til harde </a:t>
            </a:r>
            <a:r>
              <a:rPr lang="nb-NO" sz="2000" dirty="0" err="1" smtClean="0"/>
              <a:t>komponentar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7095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615"/>
            <a:ext cx="6739128" cy="5054346"/>
          </a:xfrm>
        </p:spPr>
      </p:pic>
      <p:pic>
        <p:nvPicPr>
          <p:cNvPr id="5" name="Content Placeholder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15"/>
          <a:stretch/>
        </p:blipFill>
        <p:spPr>
          <a:xfrm>
            <a:off x="5431536" y="2647516"/>
            <a:ext cx="6760464" cy="421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973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84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18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375904" cy="6281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8079" y="2596896"/>
            <a:ext cx="6543921" cy="43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22592" cy="3950208"/>
          </a:xfrm>
          <a:prstGeom prst="rect">
            <a:avLst/>
          </a:prstGeom>
        </p:spPr>
      </p:pic>
      <p:pic>
        <p:nvPicPr>
          <p:cNvPr id="6" name="Picture 2" descr="C:\Users\gbe\AppData\Local\Microsoft\Windows\Temporary Internet Files\Content.Outlook\4XZ5TJ1H\WP_20160802_13_33_36_Pro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67109" y="1996633"/>
            <a:ext cx="6724891" cy="486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93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_PP_1">
  <a:themeElements>
    <a:clrScheme name="">
      <a:dk1>
        <a:srgbClr val="80808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6C6C6C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GELSK MAL presentasj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NGELSK MAL presentasj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ELSK MAL presentasj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ELSK MAL presentasj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ELSK MAL presentasj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ELSK MAL presentasj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GELSK MAL presentasj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GELSK MAL presentasj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334</Words>
  <Application>Microsoft Office PowerPoint</Application>
  <PresentationFormat>Widescreen</PresentationFormat>
  <Paragraphs>62</Paragraphs>
  <Slides>13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GillSans</vt:lpstr>
      <vt:lpstr>Times</vt:lpstr>
      <vt:lpstr>Verdana</vt:lpstr>
      <vt:lpstr>Wingdings</vt:lpstr>
      <vt:lpstr>Office Theme</vt:lpstr>
      <vt:lpstr>ENG_PP_1</vt:lpstr>
      <vt:lpstr>  «Kvinner og menn, jenter og gutar»:  erfaringar med WASH tenester til sårbare grupper i kriser og konflikt  </vt:lpstr>
      <vt:lpstr>Agenda</vt:lpstr>
      <vt:lpstr>Frå avløpsnett til hol i bakken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meg!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kit.dyer</dc:creator>
  <cp:lastModifiedBy>Haugum Anne</cp:lastModifiedBy>
  <cp:revision>79</cp:revision>
  <dcterms:created xsi:type="dcterms:W3CDTF">2017-03-16T08:28:32Z</dcterms:created>
  <dcterms:modified xsi:type="dcterms:W3CDTF">2017-04-11T08:37:12Z</dcterms:modified>
</cp:coreProperties>
</file>